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419" r:id="rId2"/>
    <p:sldId id="465" r:id="rId3"/>
    <p:sldId id="417" r:id="rId4"/>
    <p:sldId id="471" r:id="rId5"/>
    <p:sldId id="423" r:id="rId6"/>
    <p:sldId id="424" r:id="rId7"/>
    <p:sldId id="472" r:id="rId8"/>
    <p:sldId id="425" r:id="rId9"/>
    <p:sldId id="473" r:id="rId10"/>
    <p:sldId id="474" r:id="rId11"/>
    <p:sldId id="426" r:id="rId12"/>
    <p:sldId id="427" r:id="rId13"/>
    <p:sldId id="428" r:id="rId14"/>
    <p:sldId id="429" r:id="rId15"/>
    <p:sldId id="475" r:id="rId16"/>
    <p:sldId id="476" r:id="rId17"/>
    <p:sldId id="431" r:id="rId18"/>
    <p:sldId id="432" r:id="rId19"/>
    <p:sldId id="477" r:id="rId20"/>
    <p:sldId id="478" r:id="rId21"/>
    <p:sldId id="436" r:id="rId22"/>
    <p:sldId id="437" r:id="rId23"/>
    <p:sldId id="479" r:id="rId24"/>
    <p:sldId id="480" r:id="rId25"/>
    <p:sldId id="481" r:id="rId26"/>
    <p:sldId id="482" r:id="rId27"/>
    <p:sldId id="483" r:id="rId28"/>
    <p:sldId id="484" r:id="rId29"/>
    <p:sldId id="485" r:id="rId30"/>
    <p:sldId id="486" r:id="rId31"/>
    <p:sldId id="487" r:id="rId32"/>
    <p:sldId id="489" r:id="rId33"/>
    <p:sldId id="490" r:id="rId34"/>
    <p:sldId id="491" r:id="rId35"/>
    <p:sldId id="492" r:id="rId36"/>
    <p:sldId id="493" r:id="rId37"/>
    <p:sldId id="494" r:id="rId38"/>
    <p:sldId id="495" r:id="rId39"/>
    <p:sldId id="418" r:id="rId4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62">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DD2BF"/>
    <a:srgbClr val="2C4F88"/>
    <a:srgbClr val="05151B"/>
    <a:srgbClr val="13446A"/>
    <a:srgbClr val="000B11"/>
    <a:srgbClr val="000813"/>
    <a:srgbClr val="010114"/>
    <a:srgbClr val="06001A"/>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48" d="100"/>
          <a:sy n="148" d="100"/>
        </p:scale>
        <p:origin x="642" y="114"/>
      </p:cViewPr>
      <p:guideLst>
        <p:guide orient="horz" pos="1562"/>
        <p:guide pos="288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2021-10-13</a:t>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563773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899100" y="685920"/>
            <a:ext cx="7349400" cy="1928137"/>
          </a:xfrm>
        </p:spPr>
        <p:txBody>
          <a:bodyPr lIns="90000" tIns="46800" rIns="90000" bIns="46800" anchor="b" anchorCtr="0">
            <a:normAutofit/>
          </a:bodyPr>
          <a:lstStyle>
            <a:lvl1pPr algn="ctr">
              <a:defRPr sz="45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899100" y="2670767"/>
            <a:ext cx="7349400" cy="1104493"/>
          </a:xfrm>
        </p:spPr>
        <p:txBody>
          <a:bodyPr lIns="90000" tIns="46800" rIns="90000" bIns="46800">
            <a:normAutofit/>
          </a:bodyPr>
          <a:lstStyle>
            <a:lvl1pPr marL="0" indent="0" algn="ctr" eaLnBrk="1" fontAlgn="auto" latinLnBrk="0" hangingPunct="1">
              <a:lnSpc>
                <a:spcPct val="110000"/>
              </a:lnSpc>
              <a:buNone/>
              <a:defRPr sz="1800" u="none" strike="noStrike" kern="1200" cap="none" spc="200" normalizeH="0" baseline="0">
                <a:solidFill>
                  <a:schemeClr val="tx1">
                    <a:lumMod val="65000"/>
                    <a:lumOff val="3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2021-10-13</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2021-10-13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456300" y="580602"/>
            <a:ext cx="8229600" cy="4112819"/>
          </a:xfrm>
        </p:spPr>
        <p:txBody>
          <a:bodyPr/>
          <a:lstStyle>
            <a:lvl1pPr marL="171450" indent="-17145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2021-10-13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00" y="1863326"/>
            <a:ext cx="7349400" cy="764234"/>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45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899100" y="2670767"/>
            <a:ext cx="7349400" cy="353762"/>
          </a:xfrm>
        </p:spPr>
        <p:txBody>
          <a:bodyPr lIns="90000" tIns="46800" rIns="90000" bIns="46800">
            <a:normAutofit/>
          </a:bodyPr>
          <a:lstStyle>
            <a:lvl1pPr marL="0" indent="0" algn="ctr">
              <a:lnSpc>
                <a:spcPct val="110000"/>
              </a:lnSpc>
              <a:buNone/>
              <a:defRPr sz="18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779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456300" y="1117996"/>
            <a:ext cx="8226900" cy="3570024"/>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3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2021-10-13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493100" y="2886805"/>
            <a:ext cx="5826600" cy="575201"/>
          </a:xfrm>
        </p:spPr>
        <p:txBody>
          <a:bodyPr lIns="90000" tIns="46800" rIns="90000" bIns="46800" anchor="b" anchorCtr="0">
            <a:normAutofit/>
          </a:bodyPr>
          <a:lstStyle>
            <a:lvl1pPr>
              <a:defRPr sz="33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493100" y="3462006"/>
            <a:ext cx="5826600" cy="650814"/>
          </a:xfrm>
        </p:spPr>
        <p:txBody>
          <a:bodyPr lIns="90000" tIns="46800" rIns="90000" bIns="46800">
            <a:normAutofit/>
          </a:bodyPr>
          <a:lstStyle>
            <a:lvl1pPr marL="0" indent="0" eaLnBrk="1" fontAlgn="auto" latinLnBrk="0" hangingPunct="1">
              <a:lnSpc>
                <a:spcPct val="130000"/>
              </a:lnSpc>
              <a:buNone/>
              <a:defRPr kumimoji="0" lang="zh-CN" altLang="en-US" sz="135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2021-10-13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456300" y="1126097"/>
            <a:ext cx="3882600" cy="3561923"/>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808700" y="1126097"/>
            <a:ext cx="3882600" cy="3561923"/>
          </a:xfrm>
        </p:spPr>
        <p:txBody>
          <a:bodyPr lIns="90000" tIns="46800" rIns="90000" bIns="46800">
            <a:normAutofit/>
          </a:bodyPr>
          <a:lstStyle>
            <a:lvl1pPr marL="171450" indent="-171450" eaLnBrk="1" fontAlgn="auto" latinLnBrk="0" hangingPunct="1">
              <a:lnSpc>
                <a:spcPct val="130000"/>
              </a:lnSpc>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857250" indent="-171450" eaLnBrk="1" fontAlgn="auto" latinLnBrk="0" hangingPunct="1">
              <a:lnSpc>
                <a:spcPct val="120000"/>
              </a:lnSpc>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200150" indent="-171450" eaLnBrk="1" fontAlgn="auto" latinLnBrk="0" hangingPunct="1">
              <a:lnSpc>
                <a:spcPct val="120000"/>
              </a:lnSpc>
              <a:buFont typeface="Wingdings" panose="05000000000000000000" charset="0"/>
              <a:buChar char=""/>
              <a:defRPr sz="105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05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2021-10-13</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456300" y="1072088"/>
            <a:ext cx="4006800" cy="286250"/>
          </a:xfrm>
        </p:spPr>
        <p:txBody>
          <a:bodyPr lIns="101600" tIns="38100" rIns="76200" bIns="38100" anchor="t" anchorCtr="0">
            <a:normAutofit/>
          </a:bodyPr>
          <a:lstStyle>
            <a:lvl1pPr marL="0" indent="0" eaLnBrk="1" fontAlgn="auto" latinLnBrk="0" hangingPunct="1">
              <a:lnSpc>
                <a:spcPct val="100000"/>
              </a:lnSpc>
              <a:spcAft>
                <a:spcPts val="0"/>
              </a:spcAft>
              <a:buNone/>
              <a:defRPr sz="15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456300" y="1390743"/>
            <a:ext cx="4006800" cy="329727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1066483"/>
            <a:ext cx="4006800" cy="28625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390743"/>
            <a:ext cx="4006800" cy="329727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2021-10-13</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2021-10-13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2021-10-13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456248" y="1166540"/>
            <a:ext cx="3924776" cy="3456751"/>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4762800" y="1166604"/>
            <a:ext cx="3920400" cy="345660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2021-10-13</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7676100" y="685920"/>
            <a:ext cx="783000" cy="377256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1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685800" y="685920"/>
            <a:ext cx="6876900" cy="3772560"/>
          </a:xfrm>
        </p:spPr>
        <p:txBody>
          <a:bodyPr vert="eaVert" lIns="46800" tIns="46800" rIns="46800" bIns="46800"/>
          <a:lstStyle>
            <a:lvl1pPr marL="171450" indent="-17145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2021-10-13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456300" y="456380"/>
            <a:ext cx="8226900" cy="529293"/>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456300" y="1117996"/>
            <a:ext cx="8226900" cy="3570024"/>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459000" y="4736628"/>
            <a:ext cx="2025000" cy="237642"/>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2021-10-13</a:t>
            </a:fld>
            <a:endParaRPr lang="zh-CN" altLang="en-US"/>
          </a:p>
        </p:txBody>
      </p:sp>
      <p:sp>
        <p:nvSpPr>
          <p:cNvPr id="5" name="页脚占位符 4"/>
          <p:cNvSpPr>
            <a:spLocks noGrp="1"/>
          </p:cNvSpPr>
          <p:nvPr>
            <p:ph type="ftr" sz="quarter" idx="3"/>
            <p:custDataLst>
              <p:tags r:id="rId18"/>
            </p:custDataLst>
          </p:nvPr>
        </p:nvSpPr>
        <p:spPr>
          <a:xfrm>
            <a:off x="3087000" y="4736628"/>
            <a:ext cx="2970000" cy="237642"/>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6658200" y="4736628"/>
            <a:ext cx="2025000" cy="237642"/>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770" algn="l"/>
          <a:tab pos="1207770" algn="l"/>
          <a:tab pos="1207770" algn="l"/>
          <a:tab pos="1207770" algn="l"/>
        </a:tabLst>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1.xml"/><Relationship Id="rId5"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4.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5.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6.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7.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8.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79.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3.xml"/><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0.xml"/><Relationship Id="rId5" Type="http://schemas.openxmlformats.org/officeDocument/2006/relationships/image" Target="../media/image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1.xml"/><Relationship Id="rId5" Type="http://schemas.openxmlformats.org/officeDocument/2006/relationships/image" Target="../media/image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2.xml"/><Relationship Id="rId5" Type="http://schemas.openxmlformats.org/officeDocument/2006/relationships/image" Target="../media/image3.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3.xml"/><Relationship Id="rId5" Type="http://schemas.openxmlformats.org/officeDocument/2006/relationships/image" Target="../media/image3.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4.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5.xml"/><Relationship Id="rId5" Type="http://schemas.openxmlformats.org/officeDocument/2006/relationships/image" Target="../media/image3.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6.xml"/><Relationship Id="rId5" Type="http://schemas.openxmlformats.org/officeDocument/2006/relationships/image" Target="../media/image3.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7.xml"/><Relationship Id="rId5" Type="http://schemas.openxmlformats.org/officeDocument/2006/relationships/image" Target="../media/image3.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8.xml"/><Relationship Id="rId5"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4.xml"/><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9.xml"/><Relationship Id="rId5" Type="http://schemas.openxmlformats.org/officeDocument/2006/relationships/image" Target="../media/image3.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slideLayout" Target="../slideLayouts/slideLayout7.xml"/><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 Type="http://schemas.openxmlformats.org/officeDocument/2006/relationships/tags" Target="../tags/tag91.xml"/><Relationship Id="rId16" Type="http://schemas.openxmlformats.org/officeDocument/2006/relationships/tags" Target="../tags/tag105.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5" Type="http://schemas.openxmlformats.org/officeDocument/2006/relationships/tags" Target="../tags/tag94.xml"/><Relationship Id="rId15" Type="http://schemas.openxmlformats.org/officeDocument/2006/relationships/tags" Target="../tags/tag104.xml"/><Relationship Id="rId10" Type="http://schemas.openxmlformats.org/officeDocument/2006/relationships/tags" Target="../tags/tag99.xml"/><Relationship Id="rId19" Type="http://schemas.openxmlformats.org/officeDocument/2006/relationships/image" Target="../media/image18.tmp"/><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s>
</file>

<file path=ppt/slides/_rels/slide33.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tags" Target="../tags/tag119.xml"/><Relationship Id="rId18" Type="http://schemas.openxmlformats.org/officeDocument/2006/relationships/slideLayout" Target="../slideLayouts/slideLayout7.xml"/><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tags" Target="../tags/tag118.xml"/><Relationship Id="rId17" Type="http://schemas.openxmlformats.org/officeDocument/2006/relationships/tags" Target="../tags/tag123.xml"/><Relationship Id="rId2" Type="http://schemas.openxmlformats.org/officeDocument/2006/relationships/tags" Target="../tags/tag108.xml"/><Relationship Id="rId16" Type="http://schemas.openxmlformats.org/officeDocument/2006/relationships/tags" Target="../tags/tag122.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5" Type="http://schemas.openxmlformats.org/officeDocument/2006/relationships/tags" Target="../tags/tag111.xml"/><Relationship Id="rId15" Type="http://schemas.openxmlformats.org/officeDocument/2006/relationships/tags" Target="../tags/tag121.xml"/><Relationship Id="rId10" Type="http://schemas.openxmlformats.org/officeDocument/2006/relationships/tags" Target="../tags/tag116.xml"/><Relationship Id="rId19" Type="http://schemas.openxmlformats.org/officeDocument/2006/relationships/image" Target="../media/image18.tmp"/><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tags" Target="../tags/tag120.xml"/></Relationships>
</file>

<file path=ppt/slides/_rels/slide34.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tags" Target="../tags/tag136.xml"/><Relationship Id="rId18" Type="http://schemas.openxmlformats.org/officeDocument/2006/relationships/slideLayout" Target="../slideLayouts/slideLayout7.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tags" Target="../tags/tag135.xml"/><Relationship Id="rId17" Type="http://schemas.openxmlformats.org/officeDocument/2006/relationships/tags" Target="../tags/tag140.xml"/><Relationship Id="rId2" Type="http://schemas.openxmlformats.org/officeDocument/2006/relationships/tags" Target="../tags/tag125.xml"/><Relationship Id="rId16" Type="http://schemas.openxmlformats.org/officeDocument/2006/relationships/tags" Target="../tags/tag139.xml"/><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tags" Target="../tags/tag134.xml"/><Relationship Id="rId5" Type="http://schemas.openxmlformats.org/officeDocument/2006/relationships/tags" Target="../tags/tag128.xml"/><Relationship Id="rId15" Type="http://schemas.openxmlformats.org/officeDocument/2006/relationships/tags" Target="../tags/tag138.xml"/><Relationship Id="rId10" Type="http://schemas.openxmlformats.org/officeDocument/2006/relationships/tags" Target="../tags/tag133.xml"/><Relationship Id="rId19" Type="http://schemas.openxmlformats.org/officeDocument/2006/relationships/image" Target="../media/image18.tmp"/><Relationship Id="rId4" Type="http://schemas.openxmlformats.org/officeDocument/2006/relationships/tags" Target="../tags/tag127.xml"/><Relationship Id="rId9" Type="http://schemas.openxmlformats.org/officeDocument/2006/relationships/tags" Target="../tags/tag132.xml"/><Relationship Id="rId14" Type="http://schemas.openxmlformats.org/officeDocument/2006/relationships/tags" Target="../tags/tag137.xml"/></Relationships>
</file>

<file path=ppt/slides/_rels/slide35.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tags" Target="../tags/tag153.xml"/><Relationship Id="rId18" Type="http://schemas.openxmlformats.org/officeDocument/2006/relationships/slideLayout" Target="../slideLayouts/slideLayout7.xml"/><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tags" Target="../tags/tag152.xml"/><Relationship Id="rId17" Type="http://schemas.openxmlformats.org/officeDocument/2006/relationships/tags" Target="../tags/tag157.xml"/><Relationship Id="rId2" Type="http://schemas.openxmlformats.org/officeDocument/2006/relationships/tags" Target="../tags/tag142.xml"/><Relationship Id="rId16" Type="http://schemas.openxmlformats.org/officeDocument/2006/relationships/tags" Target="../tags/tag156.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5" Type="http://schemas.openxmlformats.org/officeDocument/2006/relationships/tags" Target="../tags/tag145.xml"/><Relationship Id="rId15" Type="http://schemas.openxmlformats.org/officeDocument/2006/relationships/tags" Target="../tags/tag155.xml"/><Relationship Id="rId10" Type="http://schemas.openxmlformats.org/officeDocument/2006/relationships/tags" Target="../tags/tag150.xml"/><Relationship Id="rId19" Type="http://schemas.openxmlformats.org/officeDocument/2006/relationships/image" Target="../media/image18.tmp"/><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tags" Target="../tags/tag154.xml"/></Relationships>
</file>

<file path=ppt/slides/_rels/slide36.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tags" Target="../tags/tag170.xml"/><Relationship Id="rId18" Type="http://schemas.openxmlformats.org/officeDocument/2006/relationships/slideLayout" Target="../slideLayouts/slideLayout7.xml"/><Relationship Id="rId3" Type="http://schemas.openxmlformats.org/officeDocument/2006/relationships/tags" Target="../tags/tag160.xml"/><Relationship Id="rId7" Type="http://schemas.openxmlformats.org/officeDocument/2006/relationships/tags" Target="../tags/tag164.xml"/><Relationship Id="rId12" Type="http://schemas.openxmlformats.org/officeDocument/2006/relationships/tags" Target="../tags/tag169.xml"/><Relationship Id="rId17" Type="http://schemas.openxmlformats.org/officeDocument/2006/relationships/tags" Target="../tags/tag174.xml"/><Relationship Id="rId2" Type="http://schemas.openxmlformats.org/officeDocument/2006/relationships/tags" Target="../tags/tag159.xml"/><Relationship Id="rId16" Type="http://schemas.openxmlformats.org/officeDocument/2006/relationships/tags" Target="../tags/tag173.xml"/><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tags" Target="../tags/tag168.xml"/><Relationship Id="rId5" Type="http://schemas.openxmlformats.org/officeDocument/2006/relationships/tags" Target="../tags/tag162.xml"/><Relationship Id="rId15" Type="http://schemas.openxmlformats.org/officeDocument/2006/relationships/tags" Target="../tags/tag172.xml"/><Relationship Id="rId10" Type="http://schemas.openxmlformats.org/officeDocument/2006/relationships/tags" Target="../tags/tag167.xml"/><Relationship Id="rId19" Type="http://schemas.openxmlformats.org/officeDocument/2006/relationships/image" Target="../media/image18.tmp"/><Relationship Id="rId4" Type="http://schemas.openxmlformats.org/officeDocument/2006/relationships/tags" Target="../tags/tag161.xml"/><Relationship Id="rId9" Type="http://schemas.openxmlformats.org/officeDocument/2006/relationships/tags" Target="../tags/tag166.xml"/><Relationship Id="rId14" Type="http://schemas.openxmlformats.org/officeDocument/2006/relationships/tags" Target="../tags/tag171.xml"/></Relationships>
</file>

<file path=ppt/slides/_rels/slide37.xml.rels><?xml version="1.0" encoding="UTF-8" standalone="yes"?>
<Relationships xmlns="http://schemas.openxmlformats.org/package/2006/relationships"><Relationship Id="rId8" Type="http://schemas.openxmlformats.org/officeDocument/2006/relationships/tags" Target="../tags/tag182.xml"/><Relationship Id="rId13" Type="http://schemas.openxmlformats.org/officeDocument/2006/relationships/tags" Target="../tags/tag187.xml"/><Relationship Id="rId18" Type="http://schemas.openxmlformats.org/officeDocument/2006/relationships/slideLayout" Target="../slideLayouts/slideLayout7.xml"/><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tags" Target="../tags/tag186.xml"/><Relationship Id="rId17" Type="http://schemas.openxmlformats.org/officeDocument/2006/relationships/tags" Target="../tags/tag191.xml"/><Relationship Id="rId2" Type="http://schemas.openxmlformats.org/officeDocument/2006/relationships/tags" Target="../tags/tag176.xml"/><Relationship Id="rId16" Type="http://schemas.openxmlformats.org/officeDocument/2006/relationships/tags" Target="../tags/tag190.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tags" Target="../tags/tag185.xml"/><Relationship Id="rId5" Type="http://schemas.openxmlformats.org/officeDocument/2006/relationships/tags" Target="../tags/tag179.xml"/><Relationship Id="rId15" Type="http://schemas.openxmlformats.org/officeDocument/2006/relationships/tags" Target="../tags/tag189.xml"/><Relationship Id="rId10" Type="http://schemas.openxmlformats.org/officeDocument/2006/relationships/tags" Target="../tags/tag184.xml"/><Relationship Id="rId19" Type="http://schemas.openxmlformats.org/officeDocument/2006/relationships/image" Target="../media/image18.tmp"/><Relationship Id="rId4" Type="http://schemas.openxmlformats.org/officeDocument/2006/relationships/tags" Target="../tags/tag178.xml"/><Relationship Id="rId9" Type="http://schemas.openxmlformats.org/officeDocument/2006/relationships/tags" Target="../tags/tag183.xml"/><Relationship Id="rId14" Type="http://schemas.openxmlformats.org/officeDocument/2006/relationships/tags" Target="../tags/tag188.xml"/></Relationships>
</file>

<file path=ppt/slides/_rels/slide38.xml.rels><?xml version="1.0" encoding="UTF-8" standalone="yes"?>
<Relationships xmlns="http://schemas.openxmlformats.org/package/2006/relationships"><Relationship Id="rId8" Type="http://schemas.openxmlformats.org/officeDocument/2006/relationships/tags" Target="../tags/tag199.xml"/><Relationship Id="rId13" Type="http://schemas.openxmlformats.org/officeDocument/2006/relationships/tags" Target="../tags/tag204.xml"/><Relationship Id="rId18" Type="http://schemas.openxmlformats.org/officeDocument/2006/relationships/slideLayout" Target="../slideLayouts/slideLayout7.xml"/><Relationship Id="rId3" Type="http://schemas.openxmlformats.org/officeDocument/2006/relationships/tags" Target="../tags/tag194.xml"/><Relationship Id="rId7" Type="http://schemas.openxmlformats.org/officeDocument/2006/relationships/tags" Target="../tags/tag198.xml"/><Relationship Id="rId12" Type="http://schemas.openxmlformats.org/officeDocument/2006/relationships/tags" Target="../tags/tag203.xml"/><Relationship Id="rId17" Type="http://schemas.openxmlformats.org/officeDocument/2006/relationships/tags" Target="../tags/tag208.xml"/><Relationship Id="rId2" Type="http://schemas.openxmlformats.org/officeDocument/2006/relationships/tags" Target="../tags/tag193.xml"/><Relationship Id="rId16" Type="http://schemas.openxmlformats.org/officeDocument/2006/relationships/tags" Target="../tags/tag207.xml"/><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tags" Target="../tags/tag202.xml"/><Relationship Id="rId5" Type="http://schemas.openxmlformats.org/officeDocument/2006/relationships/tags" Target="../tags/tag196.xml"/><Relationship Id="rId15" Type="http://schemas.openxmlformats.org/officeDocument/2006/relationships/tags" Target="../tags/tag206.xml"/><Relationship Id="rId10" Type="http://schemas.openxmlformats.org/officeDocument/2006/relationships/tags" Target="../tags/tag201.xml"/><Relationship Id="rId19" Type="http://schemas.openxmlformats.org/officeDocument/2006/relationships/image" Target="../media/image18.tmp"/><Relationship Id="rId4" Type="http://schemas.openxmlformats.org/officeDocument/2006/relationships/tags" Target="../tags/tag195.xml"/><Relationship Id="rId9" Type="http://schemas.openxmlformats.org/officeDocument/2006/relationships/tags" Target="../tags/tag200.xml"/><Relationship Id="rId14" Type="http://schemas.openxmlformats.org/officeDocument/2006/relationships/tags" Target="../tags/tag205.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09.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5.xml"/><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6.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7.xml"/><Relationship Id="rId5"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8.xml"/><Relationship Id="rId5"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9.xml"/><Relationship Id="rId5"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36"/>
          <p:cNvPicPr>
            <a:picLocks noChangeAspect="1"/>
          </p:cNvPicPr>
          <p:nvPr/>
        </p:nvPicPr>
        <p:blipFill>
          <a:blip r:embed="rId2"/>
          <a:stretch>
            <a:fillRect/>
          </a:stretch>
        </p:blipFill>
        <p:spPr>
          <a:xfrm>
            <a:off x="635" y="-951865"/>
            <a:ext cx="9143365" cy="6096000"/>
          </a:xfrm>
          <a:prstGeom prst="rect">
            <a:avLst/>
          </a:prstGeom>
        </p:spPr>
      </p:pic>
      <p:pic>
        <p:nvPicPr>
          <p:cNvPr id="6" name="图片 5" descr="封面色块"/>
          <p:cNvPicPr>
            <a:picLocks noChangeAspect="1"/>
          </p:cNvPicPr>
          <p:nvPr/>
        </p:nvPicPr>
        <p:blipFill>
          <a:blip r:embed="rId3"/>
          <a:stretch>
            <a:fillRect/>
          </a:stretch>
        </p:blipFill>
        <p:spPr>
          <a:xfrm>
            <a:off x="0" y="-14605"/>
            <a:ext cx="9144000" cy="5143500"/>
          </a:xfrm>
          <a:prstGeom prst="rect">
            <a:avLst/>
          </a:prstGeom>
        </p:spPr>
      </p:pic>
      <p:sp>
        <p:nvSpPr>
          <p:cNvPr id="10" name="TextBox 7"/>
          <p:cNvSpPr txBox="1"/>
          <p:nvPr/>
        </p:nvSpPr>
        <p:spPr bwMode="auto">
          <a:xfrm>
            <a:off x="1997710" y="1635125"/>
            <a:ext cx="5148580" cy="923330"/>
          </a:xfrm>
          <a:prstGeom prst="rect">
            <a:avLst/>
          </a:prstGeom>
          <a:noFill/>
        </p:spPr>
        <p:txBody>
          <a:bodyPr wrap="square">
            <a:spAutoFit/>
          </a:bodyPr>
          <a:lstStyle/>
          <a:p>
            <a:pPr lvl="0" algn="dist">
              <a:spcBef>
                <a:spcPts val="0"/>
              </a:spcBef>
              <a:spcAft>
                <a:spcPts val="0"/>
              </a:spcAft>
              <a:buClrTx/>
              <a:buSzTx/>
              <a:buFontTx/>
              <a:defRPr/>
            </a:pPr>
            <a:r>
              <a:rPr lang="zh-CN" altLang="en-US" sz="5400" b="1" dirty="0" smtClean="0">
                <a:ln>
                  <a:solidFill>
                    <a:srgbClr val="FFFFFF"/>
                  </a:solidFill>
                </a:ln>
                <a:solidFill>
                  <a:schemeClr val="bg1"/>
                </a:solidFill>
                <a:effectLst>
                  <a:outerShdw blurRad="50800" dist="38100" dir="5400000" algn="t" rotWithShape="0">
                    <a:prstClr val="black">
                      <a:alpha val="40000"/>
                    </a:prstClr>
                  </a:outerShdw>
                </a:effectLst>
              </a:rPr>
              <a:t>工程技术经济</a:t>
            </a:r>
            <a:endParaRPr lang="zh-CN" altLang="en-US" sz="5400" b="1" dirty="0">
              <a:ln>
                <a:solidFill>
                  <a:srgbClr val="FFFFFF"/>
                </a:solidFill>
              </a:ln>
              <a:solidFill>
                <a:schemeClr val="bg1"/>
              </a:solidFill>
              <a:effectLst>
                <a:outerShdw blurRad="50800" dist="38100" dir="5400000" algn="t" rotWithShape="0">
                  <a:prstClr val="black">
                    <a:alpha val="40000"/>
                  </a:prstClr>
                </a:outerShdw>
              </a:effectLst>
            </a:endParaRPr>
          </a:p>
        </p:txBody>
      </p:sp>
      <p:sp>
        <p:nvSpPr>
          <p:cNvPr id="7" name="文本占位符 5"/>
          <p:cNvSpPr txBox="1">
            <a:spLocks/>
          </p:cNvSpPr>
          <p:nvPr/>
        </p:nvSpPr>
        <p:spPr>
          <a:xfrm>
            <a:off x="7146290" y="4637509"/>
            <a:ext cx="1781735" cy="296271"/>
          </a:xfrm>
          <a:prstGeom prst="rect">
            <a:avLst/>
          </a:prstGeom>
        </p:spPr>
        <p:txBody>
          <a:bodyPr vert="horz" lIns="91440" tIns="45720" rIns="91440" bIns="45720" rtlCol="0" anchor="ctr">
            <a:noAutofit/>
          </a:bodyPr>
          <a:lstStyle>
            <a:lvl1pPr marL="0" indent="0" algn="r" defTabSz="914354" rtl="0" eaLnBrk="1" latinLnBrk="0" hangingPunct="1">
              <a:lnSpc>
                <a:spcPct val="90000"/>
              </a:lnSpc>
              <a:spcBef>
                <a:spcPts val="1000"/>
              </a:spcBef>
              <a:buFont typeface="Arial" panose="020B0604020202020204" pitchFamily="34" charset="0"/>
              <a:buNone/>
              <a:defRPr sz="1500" b="0" kern="1200">
                <a:solidFill>
                  <a:schemeClr val="accent1"/>
                </a:solidFill>
                <a:latin typeface="+mn-lt"/>
                <a:ea typeface="+mn-ea"/>
                <a:cs typeface="+mn-cs"/>
              </a:defRPr>
            </a:lvl1pPr>
            <a:lvl2pPr marL="457177" indent="0" algn="l"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353" indent="0" algn="l" defTabSz="914354"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531"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olidFill>
                  <a:srgbClr val="FFFFFF"/>
                </a:solidFill>
                <a:cs typeface="+mn-ea"/>
                <a:sym typeface="+mn-lt"/>
              </a:rPr>
              <a:t>主讲</a:t>
            </a:r>
            <a:r>
              <a:rPr lang="zh-CN" altLang="en-US" dirty="0" smtClean="0">
                <a:solidFill>
                  <a:srgbClr val="FFFFFF"/>
                </a:solidFill>
                <a:cs typeface="+mn-ea"/>
                <a:sym typeface="+mn-lt"/>
              </a:rPr>
              <a:t>人</a:t>
            </a:r>
            <a:r>
              <a:rPr kumimoji="0" lang="zh-CN" altLang="en-US" sz="1500" b="0" i="0" u="none" strike="noStrike" kern="1200" cap="none" spc="0" normalizeH="0" baseline="0" noProof="0" dirty="0" smtClean="0">
                <a:ln>
                  <a:noFill/>
                </a:ln>
                <a:solidFill>
                  <a:srgbClr val="FFFFFF"/>
                </a:solidFill>
                <a:effectLst/>
                <a:uLnTx/>
                <a:uFillTx/>
                <a:cs typeface="+mn-ea"/>
                <a:sym typeface="+mn-lt"/>
              </a:rPr>
              <a:t>：</a:t>
            </a:r>
            <a:r>
              <a:rPr lang="zh-CN" altLang="en-US" dirty="0" smtClean="0">
                <a:solidFill>
                  <a:srgbClr val="FFFFFF"/>
                </a:solidFill>
                <a:cs typeface="+mn-ea"/>
                <a:sym typeface="+mn-lt"/>
              </a:rPr>
              <a:t>徐安</a:t>
            </a:r>
            <a:endParaRPr kumimoji="0" lang="en-US" altLang="zh-CN" sz="1500" b="0" i="0" u="none" strike="noStrike" kern="1200" cap="none" spc="0" normalizeH="0" baseline="0" noProof="0" dirty="0">
              <a:ln>
                <a:noFill/>
              </a:ln>
              <a:solidFill>
                <a:srgbClr val="FFFFFF"/>
              </a:solidFill>
              <a:effectLst/>
              <a:uLnTx/>
              <a:uFillTx/>
              <a:cs typeface="+mn-ea"/>
              <a:sym typeface="+mn-lt"/>
            </a:endParaRPr>
          </a:p>
        </p:txBody>
      </p:sp>
      <p:pic>
        <p:nvPicPr>
          <p:cNvPr id="8" name="图片 7" descr="E:\大学\动网\图片素材\u=3052342896,168739604&amp;fm=27&amp;gp=0.pngu=3052342896,168739604&amp;fm=27&amp;gp=0"/>
          <p:cNvPicPr>
            <a:picLocks noChangeAspect="1"/>
          </p:cNvPicPr>
          <p:nvPr/>
        </p:nvPicPr>
        <p:blipFill>
          <a:blip r:embed="rId4"/>
          <a:srcRect/>
          <a:stretch>
            <a:fillRect/>
          </a:stretch>
        </p:blipFill>
        <p:spPr>
          <a:xfrm>
            <a:off x="8308721" y="127224"/>
            <a:ext cx="684000" cy="684000"/>
          </a:xfrm>
          <a:prstGeom prst="rect">
            <a:avLst/>
          </a:prstGeom>
        </p:spPr>
      </p:pic>
      <p:sp>
        <p:nvSpPr>
          <p:cNvPr id="9" name="文本框 8"/>
          <p:cNvSpPr txBox="1"/>
          <p:nvPr/>
        </p:nvSpPr>
        <p:spPr>
          <a:xfrm>
            <a:off x="299673" y="469224"/>
            <a:ext cx="4967522" cy="276999"/>
          </a:xfrm>
          <a:prstGeom prst="rect">
            <a:avLst/>
          </a:prstGeom>
          <a:noFill/>
        </p:spPr>
        <p:txBody>
          <a:bodyPr wrap="square" rtlCol="0">
            <a:spAutoFit/>
          </a:bodyPr>
          <a:lstStyle/>
          <a:p>
            <a:pPr algn="dist">
              <a:spcBef>
                <a:spcPts val="0"/>
              </a:spcBef>
              <a:spcAft>
                <a:spcPts val="0"/>
              </a:spcAft>
              <a:buClrTx/>
              <a:buSzTx/>
              <a:buFontTx/>
              <a:defRPr/>
            </a:pPr>
            <a:r>
              <a:rPr lang="zh-CN" altLang="en-US" sz="1200" b="1" dirty="0" smtClean="0">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广州大学土木工程学院本科生课程</a:t>
            </a:r>
            <a:endParaRPr lang="zh-CN" altLang="en-US" sz="1200" b="1" dirty="0">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780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54238"/>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84818" y="532283"/>
            <a:ext cx="6971694" cy="584775"/>
          </a:xfrm>
          <a:prstGeom prst="rect">
            <a:avLst/>
          </a:prstGeom>
        </p:spPr>
        <p:txBody>
          <a:bodyPr wrap="square">
            <a:spAutoFit/>
          </a:bodyPr>
          <a:lstStyle/>
          <a:p>
            <a:r>
              <a:rPr lang="en-US" altLang="zh-CN" sz="3200" b="1" dirty="0">
                <a:solidFill>
                  <a:srgbClr val="FFFF00"/>
                </a:solidFill>
              </a:rPr>
              <a:t>1Z101032  </a:t>
            </a:r>
            <a:r>
              <a:rPr lang="zh-CN" altLang="en-US" sz="3200" b="1" dirty="0">
                <a:solidFill>
                  <a:srgbClr val="FFFF00"/>
                </a:solidFill>
              </a:rPr>
              <a:t>盈亏平衡分析</a:t>
            </a:r>
          </a:p>
        </p:txBody>
      </p:sp>
      <p:sp>
        <p:nvSpPr>
          <p:cNvPr id="3" name="矩形 2"/>
          <p:cNvSpPr/>
          <p:nvPr/>
        </p:nvSpPr>
        <p:spPr>
          <a:xfrm>
            <a:off x="484743" y="1130713"/>
            <a:ext cx="7387865"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b="1" dirty="0" smtClean="0">
                <a:solidFill>
                  <a:srgbClr val="92D050"/>
                </a:solidFill>
                <a:latin typeface="微软雅黑" panose="020B0503020204020204" pitchFamily="34" charset="-122"/>
                <a:ea typeface="微软雅黑" panose="020B0503020204020204" pitchFamily="34" charset="-122"/>
              </a:rPr>
              <a:t>3</a:t>
            </a:r>
            <a:r>
              <a:rPr lang="zh-CN" altLang="en-US" b="1" dirty="0" smtClean="0">
                <a:solidFill>
                  <a:srgbClr val="92D050"/>
                </a:solidFill>
                <a:latin typeface="微软雅黑" panose="020B0503020204020204" pitchFamily="34" charset="-122"/>
                <a:ea typeface="微软雅黑" panose="020B0503020204020204" pitchFamily="34" charset="-122"/>
              </a:rPr>
              <a:t>、</a:t>
            </a:r>
            <a:r>
              <a:rPr lang="zh-CN" altLang="en-US" b="1" dirty="0" smtClean="0">
                <a:solidFill>
                  <a:srgbClr val="FFFF00"/>
                </a:solidFill>
                <a:latin typeface="微软雅黑" panose="020B0503020204020204" pitchFamily="34" charset="-122"/>
                <a:ea typeface="微软雅黑" panose="020B0503020204020204" pitchFamily="34" charset="-122"/>
              </a:rPr>
              <a:t>半</a:t>
            </a:r>
            <a:r>
              <a:rPr lang="zh-CN" altLang="en-US" b="1" dirty="0" smtClean="0">
                <a:solidFill>
                  <a:srgbClr val="92D050"/>
                </a:solidFill>
                <a:latin typeface="微软雅黑" panose="020B0503020204020204" pitchFamily="34" charset="-122"/>
                <a:ea typeface="微软雅黑" panose="020B0503020204020204" pitchFamily="34" charset="-122"/>
              </a:rPr>
              <a:t>可变成本</a:t>
            </a:r>
            <a:endParaRPr lang="zh-CN" altLang="en-US" b="1" dirty="0">
              <a:solidFill>
                <a:srgbClr val="92D050"/>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是指介于固定成本和可变成本之间，随技术方案产量增长而增长，但不成正比例变化的成本，如：</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与生产量有关的某些消耗性材料费用、模具费、运输费等；</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这类费用在总费用中的占比通常较小，一般进一步分解为可变成本和固定成本两部分</a:t>
            </a:r>
          </a:p>
          <a:p>
            <a:pPr marL="742950" lvl="1" indent="-285750">
              <a:lnSpc>
                <a:spcPct val="150000"/>
              </a:lnSpc>
              <a:buClr>
                <a:srgbClr val="FFFF00"/>
              </a:buClr>
              <a:buFont typeface="Wingdings" panose="05000000000000000000" pitchFamily="2" charset="2"/>
              <a:buChar char="l"/>
            </a:pPr>
            <a:endParaRPr lang="zh-CN" altLang="zh-CN"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351258763"/>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a:spLocks noRot="1" noChangeAspect="1" noMove="1" noResize="1" noEditPoints="1" noAdjustHandles="1" noChangeArrowheads="1" noChangeShapeType="1" noTextEdit="1"/>
          </p:cNvSpPr>
          <p:nvPr/>
        </p:nvSpPr>
        <p:spPr>
          <a:xfrm>
            <a:off x="3023828" y="2456892"/>
            <a:ext cx="2241126" cy="430887"/>
          </a:xfrm>
          <a:prstGeom prst="rect">
            <a:avLst/>
          </a:prstGeom>
          <a:blipFill rotWithShape="0">
            <a:blip r:embed="rId6"/>
            <a:stretch>
              <a:fillRect/>
            </a:stretch>
          </a:blipFill>
        </p:spPr>
        <p:txBody>
          <a:bodyPr/>
          <a:lstStyle/>
          <a:p>
            <a:pPr>
              <a:defRPr/>
            </a:pPr>
            <a:r>
              <a:rPr lang="zh-CN" altLang="en-US">
                <a:noFill/>
              </a:rPr>
              <a:t> </a:t>
            </a:r>
          </a:p>
        </p:txBody>
      </p:sp>
      <p:sp>
        <p:nvSpPr>
          <p:cNvPr id="15" name="文本框 4"/>
          <p:cNvSpPr txBox="1">
            <a:spLocks noChangeArrowheads="1"/>
          </p:cNvSpPr>
          <p:nvPr/>
        </p:nvSpPr>
        <p:spPr bwMode="auto">
          <a:xfrm>
            <a:off x="1038225" y="2411413"/>
            <a:ext cx="12604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latin typeface="微软雅黑" panose="020B0503020204020204" pitchFamily="34" charset="-122"/>
                <a:ea typeface="微软雅黑" panose="020B0503020204020204" pitchFamily="34" charset="-122"/>
              </a:rPr>
              <a:t>总成本</a:t>
            </a:r>
          </a:p>
        </p:txBody>
      </p:sp>
      <p:sp>
        <p:nvSpPr>
          <p:cNvPr id="16" name="文本框 5"/>
          <p:cNvSpPr txBox="1">
            <a:spLocks noChangeArrowheads="1"/>
          </p:cNvSpPr>
          <p:nvPr/>
        </p:nvSpPr>
        <p:spPr bwMode="auto">
          <a:xfrm>
            <a:off x="2627313" y="3165475"/>
            <a:ext cx="17414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latin typeface="微软雅黑" panose="020B0503020204020204" pitchFamily="34" charset="-122"/>
                <a:ea typeface="微软雅黑" panose="020B0503020204020204" pitchFamily="34" charset="-122"/>
              </a:rPr>
              <a:t>固定成本</a:t>
            </a:r>
          </a:p>
        </p:txBody>
      </p:sp>
      <p:sp>
        <p:nvSpPr>
          <p:cNvPr id="17" name="文本框 6"/>
          <p:cNvSpPr txBox="1">
            <a:spLocks noChangeArrowheads="1"/>
          </p:cNvSpPr>
          <p:nvPr/>
        </p:nvSpPr>
        <p:spPr bwMode="auto">
          <a:xfrm>
            <a:off x="4284663" y="3176588"/>
            <a:ext cx="1739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latin typeface="微软雅黑" panose="020B0503020204020204" pitchFamily="34" charset="-122"/>
                <a:ea typeface="微软雅黑" panose="020B0503020204020204" pitchFamily="34" charset="-122"/>
              </a:rPr>
              <a:t>单位成本</a:t>
            </a:r>
          </a:p>
        </p:txBody>
      </p:sp>
      <p:sp>
        <p:nvSpPr>
          <p:cNvPr id="18" name="文本框 7"/>
          <p:cNvSpPr txBox="1">
            <a:spLocks noChangeArrowheads="1"/>
          </p:cNvSpPr>
          <p:nvPr/>
        </p:nvSpPr>
        <p:spPr bwMode="auto">
          <a:xfrm>
            <a:off x="6119813" y="2411413"/>
            <a:ext cx="17414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latin typeface="微软雅黑" panose="020B0503020204020204" pitchFamily="34" charset="-122"/>
                <a:ea typeface="微软雅黑" panose="020B0503020204020204" pitchFamily="34" charset="-122"/>
              </a:rPr>
              <a:t>产量</a:t>
            </a:r>
          </a:p>
        </p:txBody>
      </p:sp>
      <p:cxnSp>
        <p:nvCxnSpPr>
          <p:cNvPr id="19" name="直接箭头连接符 18"/>
          <p:cNvCxnSpPr>
            <a:stCxn id="14" idx="3"/>
            <a:endCxn id="18" idx="1"/>
          </p:cNvCxnSpPr>
          <p:nvPr/>
        </p:nvCxnSpPr>
        <p:spPr>
          <a:xfrm flipV="1">
            <a:off x="5265738" y="2671763"/>
            <a:ext cx="854075" cy="0"/>
          </a:xfrm>
          <a:prstGeom prst="straightConnector1">
            <a:avLst/>
          </a:prstGeom>
          <a:ln w="9525">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4824413" y="2914650"/>
            <a:ext cx="0" cy="334963"/>
          </a:xfrm>
          <a:prstGeom prst="straightConnector1">
            <a:avLst/>
          </a:prstGeom>
          <a:ln w="9525">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3924300" y="2887663"/>
            <a:ext cx="0" cy="334962"/>
          </a:xfrm>
          <a:prstGeom prst="straightConnector1">
            <a:avLst/>
          </a:prstGeom>
          <a:ln w="9525">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flipV="1">
            <a:off x="2200275" y="2671763"/>
            <a:ext cx="855663" cy="0"/>
          </a:xfrm>
          <a:prstGeom prst="straightConnector1">
            <a:avLst/>
          </a:prstGeom>
          <a:ln w="9525">
            <a:solidFill>
              <a:srgbClr val="0000CC"/>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941984147"/>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794443" y="736838"/>
            <a:ext cx="6971694" cy="584775"/>
          </a:xfrm>
          <a:prstGeom prst="rect">
            <a:avLst/>
          </a:prstGeom>
        </p:spPr>
        <p:txBody>
          <a:bodyPr wrap="square">
            <a:spAutoFit/>
          </a:bodyPr>
          <a:lstStyle/>
          <a:p>
            <a:pPr algn="just"/>
            <a:r>
              <a:rPr lang="zh-CN" altLang="en-US" sz="3200" b="1" dirty="0">
                <a:solidFill>
                  <a:srgbClr val="FFFF00"/>
                </a:solidFill>
              </a:rPr>
              <a:t>二、销售收入与营业中税金及附加</a:t>
            </a:r>
          </a:p>
        </p:txBody>
      </p:sp>
      <p:sp>
        <p:nvSpPr>
          <p:cNvPr id="3" name="矩形 2"/>
          <p:cNvSpPr/>
          <p:nvPr/>
        </p:nvSpPr>
        <p:spPr>
          <a:xfrm>
            <a:off x="484743" y="1369691"/>
            <a:ext cx="7387865" cy="3782895"/>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（一）销售收入</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Case 1</a:t>
            </a:r>
            <a:r>
              <a:rPr lang="zh-CN" altLang="en-US" dirty="0">
                <a:solidFill>
                  <a:schemeClr val="bg1"/>
                </a:solidFill>
                <a:latin typeface="微软雅黑" panose="020B0503020204020204" pitchFamily="34" charset="-122"/>
                <a:ea typeface="微软雅黑" panose="020B0503020204020204" pitchFamily="34" charset="-122"/>
              </a:rPr>
              <a:t>：该技术方案的生产销售活动不会明显影响市场供求，产品价格不会随该技术方案销量的变化而变化，可以看做一个常数，销售收入与销量呈线性关系</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Case 2: </a:t>
            </a:r>
            <a:r>
              <a:rPr lang="zh-CN" altLang="en-US" dirty="0">
                <a:solidFill>
                  <a:schemeClr val="bg1"/>
                </a:solidFill>
                <a:latin typeface="微软雅黑" panose="020B0503020204020204" pitchFamily="34" charset="-122"/>
                <a:ea typeface="微软雅黑" panose="020B0503020204020204" pitchFamily="34" charset="-122"/>
              </a:rPr>
              <a:t>该技术方案的生产销售活动将明显地影响市场供求，随着该技术方案产品销量的增加，产品的销售价格有所下降，这是销售收入与销量不再是线性关系。</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为简便起见，此处仅考虑销售收入与销量呈线性关系的情况。</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555347082"/>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6971694" cy="584775"/>
          </a:xfrm>
          <a:prstGeom prst="rect">
            <a:avLst/>
          </a:prstGeom>
        </p:spPr>
        <p:txBody>
          <a:bodyPr wrap="square">
            <a:spAutoFit/>
          </a:bodyPr>
          <a:lstStyle/>
          <a:p>
            <a:pPr algn="just"/>
            <a:r>
              <a:rPr lang="zh-CN" altLang="en-US" sz="3200" b="1" dirty="0">
                <a:solidFill>
                  <a:srgbClr val="FFFF00"/>
                </a:solidFill>
              </a:rPr>
              <a:t>二、销售收入与营业中税金及附加</a:t>
            </a:r>
          </a:p>
        </p:txBody>
      </p:sp>
      <p:sp>
        <p:nvSpPr>
          <p:cNvPr id="3" name="矩形 2"/>
          <p:cNvSpPr/>
          <p:nvPr/>
        </p:nvSpPr>
        <p:spPr>
          <a:xfrm>
            <a:off x="484742" y="1509502"/>
            <a:ext cx="7387865" cy="2169825"/>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营业中税金及</a:t>
            </a:r>
            <a:r>
              <a:rPr lang="zh-CN" altLang="en-US" dirty="0" smtClean="0">
                <a:solidFill>
                  <a:schemeClr val="bg1"/>
                </a:solidFill>
                <a:latin typeface="微软雅黑" panose="020B0503020204020204" pitchFamily="34" charset="-122"/>
                <a:ea typeface="微软雅黑" panose="020B0503020204020204" pitchFamily="34" charset="-122"/>
              </a:rPr>
              <a:t>附加</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由于单位产品的营业中税金及附加是随产品的销售单价变化而变化的，为便于分析，将销售收入与营业中税金及附加合并考虑，即：</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a:spLocks noRot="1" noChangeAspect="1" noMove="1" noResize="1" noEditPoints="1" noAdjustHandles="1" noChangeArrowheads="1" noChangeShapeType="1" noTextEdit="1"/>
          </p:cNvSpPr>
          <p:nvPr/>
        </p:nvSpPr>
        <p:spPr>
          <a:xfrm>
            <a:off x="3217459" y="4151986"/>
            <a:ext cx="2697726" cy="430887"/>
          </a:xfrm>
          <a:prstGeom prst="rect">
            <a:avLst/>
          </a:prstGeom>
          <a:blipFill rotWithShape="0">
            <a:blip r:embed="rId6"/>
            <a:stretch>
              <a:fillRect/>
            </a:stretch>
          </a:blipFill>
        </p:spPr>
        <p:txBody>
          <a:bodyPr/>
          <a:lstStyle/>
          <a:p>
            <a:pPr>
              <a:defRPr/>
            </a:pPr>
            <a:r>
              <a:rPr lang="zh-CN" altLang="en-US">
                <a:noFill/>
              </a:rPr>
              <a:t> </a:t>
            </a:r>
          </a:p>
        </p:txBody>
      </p:sp>
    </p:spTree>
    <p:custDataLst>
      <p:tags r:id="rId1"/>
    </p:custDataLst>
    <p:extLst>
      <p:ext uri="{BB962C8B-B14F-4D97-AF65-F5344CB8AC3E}">
        <p14:creationId xmlns:p14="http://schemas.microsoft.com/office/powerpoint/2010/main" val="344587060"/>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537464" cy="584775"/>
          </a:xfrm>
          <a:prstGeom prst="rect">
            <a:avLst/>
          </a:prstGeom>
        </p:spPr>
        <p:txBody>
          <a:bodyPr wrap="square">
            <a:spAutoFit/>
          </a:bodyPr>
          <a:lstStyle/>
          <a:p>
            <a:pPr algn="just"/>
            <a:r>
              <a:rPr lang="zh-CN" altLang="en-US" sz="3200" b="1" dirty="0">
                <a:solidFill>
                  <a:srgbClr val="FFFF00"/>
                </a:solidFill>
              </a:rPr>
              <a:t>三、量本利模型</a:t>
            </a:r>
          </a:p>
        </p:txBody>
      </p:sp>
      <p:sp>
        <p:nvSpPr>
          <p:cNvPr id="14" name="文本框 627716"/>
          <p:cNvSpPr txBox="1">
            <a:spLocks noChangeArrowheads="1"/>
          </p:cNvSpPr>
          <p:nvPr/>
        </p:nvSpPr>
        <p:spPr bwMode="auto">
          <a:xfrm>
            <a:off x="1173968" y="1415999"/>
            <a:ext cx="6624637"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800" dirty="0">
                <a:solidFill>
                  <a:schemeClr val="bg1"/>
                </a:solidFill>
                <a:latin typeface="微软雅黑" panose="020B0503020204020204" pitchFamily="34" charset="-122"/>
                <a:ea typeface="微软雅黑" panose="020B0503020204020204" pitchFamily="34" charset="-122"/>
              </a:rPr>
              <a:t>B = S — C</a:t>
            </a:r>
          </a:p>
          <a:p>
            <a:pPr eaLnBrk="1" hangingPunct="1">
              <a:spcBef>
                <a:spcPct val="0"/>
              </a:spcBef>
              <a:buFont typeface="Arial" panose="020B0604020202020204" pitchFamily="34" charset="0"/>
              <a:buNone/>
            </a:pPr>
            <a:endParaRPr lang="en-US" altLang="zh-CN" sz="2800" dirty="0">
              <a:solidFill>
                <a:schemeClr val="bg1"/>
              </a:solidFill>
              <a:latin typeface="微软雅黑" panose="020B0503020204020204" pitchFamily="34" charset="-122"/>
              <a:ea typeface="微软雅黑" panose="020B0503020204020204" pitchFamily="34" charset="-122"/>
            </a:endParaRPr>
          </a:p>
          <a:p>
            <a:pPr eaLnBrk="1" hangingPunct="1">
              <a:spcBef>
                <a:spcPct val="0"/>
              </a:spcBef>
              <a:buFont typeface="Arial" panose="020B0604020202020204" pitchFamily="34" charset="0"/>
              <a:buNone/>
            </a:pPr>
            <a:r>
              <a:rPr lang="zh-CN" altLang="en-US" sz="2800" dirty="0">
                <a:solidFill>
                  <a:schemeClr val="bg1"/>
                </a:solidFill>
                <a:latin typeface="微软雅黑" panose="020B0503020204020204" pitchFamily="34" charset="-122"/>
                <a:ea typeface="微软雅黑" panose="020B0503020204020204" pitchFamily="34" charset="-122"/>
              </a:rPr>
              <a:t>式中：</a:t>
            </a:r>
            <a:r>
              <a:rPr lang="en-US" altLang="zh-CN" sz="2800" dirty="0">
                <a:solidFill>
                  <a:schemeClr val="bg1"/>
                </a:solidFill>
                <a:latin typeface="微软雅黑" panose="020B0503020204020204" pitchFamily="34" charset="-122"/>
                <a:ea typeface="微软雅黑" panose="020B0503020204020204" pitchFamily="34" charset="-122"/>
              </a:rPr>
              <a:t>B-</a:t>
            </a:r>
            <a:r>
              <a:rPr lang="zh-CN" altLang="en-US" sz="2800" dirty="0">
                <a:solidFill>
                  <a:schemeClr val="bg1"/>
                </a:solidFill>
                <a:latin typeface="微软雅黑" panose="020B0503020204020204" pitchFamily="34" charset="-122"/>
                <a:ea typeface="微软雅黑" panose="020B0503020204020204" pitchFamily="34" charset="-122"/>
              </a:rPr>
              <a:t>利润；</a:t>
            </a:r>
            <a:r>
              <a:rPr lang="en-US" altLang="zh-CN" sz="2800" dirty="0">
                <a:solidFill>
                  <a:schemeClr val="bg1"/>
                </a:solidFill>
                <a:latin typeface="微软雅黑" panose="020B0503020204020204" pitchFamily="34" charset="-122"/>
                <a:ea typeface="微软雅黑" panose="020B0503020204020204" pitchFamily="34" charset="-122"/>
              </a:rPr>
              <a:t>S-</a:t>
            </a:r>
            <a:r>
              <a:rPr lang="zh-CN" altLang="en-US" sz="2800" dirty="0">
                <a:solidFill>
                  <a:schemeClr val="bg1"/>
                </a:solidFill>
                <a:latin typeface="微软雅黑" panose="020B0503020204020204" pitchFamily="34" charset="-122"/>
                <a:ea typeface="微软雅黑" panose="020B0503020204020204" pitchFamily="34" charset="-122"/>
              </a:rPr>
              <a:t>销售收入；</a:t>
            </a:r>
            <a:r>
              <a:rPr lang="en-US" altLang="zh-CN" sz="2800" dirty="0">
                <a:solidFill>
                  <a:schemeClr val="bg1"/>
                </a:solidFill>
                <a:latin typeface="微软雅黑" panose="020B0503020204020204" pitchFamily="34" charset="-122"/>
                <a:ea typeface="微软雅黑" panose="020B0503020204020204" pitchFamily="34" charset="-122"/>
              </a:rPr>
              <a:t>C-</a:t>
            </a:r>
            <a:r>
              <a:rPr lang="zh-CN" altLang="en-US" sz="2800" dirty="0">
                <a:solidFill>
                  <a:schemeClr val="bg1"/>
                </a:solidFill>
                <a:latin typeface="微软雅黑" panose="020B0503020204020204" pitchFamily="34" charset="-122"/>
                <a:ea typeface="微软雅黑" panose="020B0503020204020204" pitchFamily="34" charset="-122"/>
              </a:rPr>
              <a:t>总成本</a:t>
            </a:r>
          </a:p>
          <a:p>
            <a:pPr eaLnBrk="1" hangingPunct="1">
              <a:spcBef>
                <a:spcPct val="0"/>
              </a:spcBef>
              <a:buFont typeface="Arial" panose="020B0604020202020204" pitchFamily="34" charset="0"/>
              <a:buNone/>
            </a:pP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a:spLocks noRot="1" noChangeAspect="1" noMove="1" noResize="1" noEditPoints="1" noAdjustHandles="1" noChangeArrowheads="1" noChangeShapeType="1" noTextEdit="1"/>
          </p:cNvSpPr>
          <p:nvPr/>
        </p:nvSpPr>
        <p:spPr>
          <a:xfrm>
            <a:off x="2231740" y="4043607"/>
            <a:ext cx="4568879" cy="430887"/>
          </a:xfrm>
          <a:prstGeom prst="rect">
            <a:avLst/>
          </a:prstGeom>
          <a:blipFill rotWithShape="0">
            <a:blip r:embed="rId6"/>
            <a:stretch>
              <a:fillRect/>
            </a:stretch>
          </a:blipFill>
        </p:spPr>
        <p:txBody>
          <a:bodyPr/>
          <a:lstStyle/>
          <a:p>
            <a:pPr>
              <a:defRPr/>
            </a:pPr>
            <a:r>
              <a:rPr lang="zh-CN" altLang="en-US">
                <a:noFill/>
              </a:rPr>
              <a:t> </a:t>
            </a:r>
          </a:p>
        </p:txBody>
      </p:sp>
    </p:spTree>
    <p:custDataLst>
      <p:tags r:id="rId1"/>
    </p:custDataLst>
    <p:extLst>
      <p:ext uri="{BB962C8B-B14F-4D97-AF65-F5344CB8AC3E}">
        <p14:creationId xmlns:p14="http://schemas.microsoft.com/office/powerpoint/2010/main" val="3988165097"/>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4" name="图片 6307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4228" y="514185"/>
            <a:ext cx="5764455" cy="42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952137623"/>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794443" y="736838"/>
            <a:ext cx="6971694" cy="584775"/>
          </a:xfrm>
          <a:prstGeom prst="rect">
            <a:avLst/>
          </a:prstGeom>
        </p:spPr>
        <p:txBody>
          <a:bodyPr wrap="square">
            <a:spAutoFit/>
          </a:bodyPr>
          <a:lstStyle/>
          <a:p>
            <a:pPr algn="just"/>
            <a:r>
              <a:rPr lang="zh-CN" altLang="en-US" sz="3200" b="1" dirty="0">
                <a:solidFill>
                  <a:srgbClr val="FFFF00"/>
                </a:solidFill>
              </a:rPr>
              <a:t>四、产销量盈亏平衡分析的方法</a:t>
            </a:r>
          </a:p>
        </p:txBody>
      </p:sp>
      <p:sp>
        <p:nvSpPr>
          <p:cNvPr id="14" name="文本框 13"/>
          <p:cNvSpPr txBox="1">
            <a:spLocks noRot="1" noChangeAspect="1" noMove="1" noResize="1" noEditPoints="1" noAdjustHandles="1" noChangeArrowheads="1" noChangeShapeType="1" noTextEdit="1"/>
          </p:cNvSpPr>
          <p:nvPr/>
        </p:nvSpPr>
        <p:spPr>
          <a:xfrm>
            <a:off x="2267744" y="2636912"/>
            <a:ext cx="3640933" cy="882229"/>
          </a:xfrm>
          <a:prstGeom prst="rect">
            <a:avLst/>
          </a:prstGeom>
          <a:blipFill rotWithShape="0">
            <a:blip r:embed="rId6"/>
            <a:stretch>
              <a:fillRect/>
            </a:stretch>
          </a:blipFill>
        </p:spPr>
        <p:txBody>
          <a:bodyPr/>
          <a:lstStyle/>
          <a:p>
            <a:pPr>
              <a:defRPr/>
            </a:pPr>
            <a:r>
              <a:rPr lang="zh-CN" altLang="en-US">
                <a:noFill/>
              </a:rPr>
              <a:t> </a:t>
            </a:r>
          </a:p>
        </p:txBody>
      </p:sp>
    </p:spTree>
    <p:custDataLst>
      <p:tags r:id="rId1"/>
    </p:custDataLst>
    <p:extLst>
      <p:ext uri="{BB962C8B-B14F-4D97-AF65-F5344CB8AC3E}">
        <p14:creationId xmlns:p14="http://schemas.microsoft.com/office/powerpoint/2010/main" val="1671811778"/>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537464" cy="584775"/>
          </a:xfrm>
          <a:prstGeom prst="rect">
            <a:avLst/>
          </a:prstGeom>
        </p:spPr>
        <p:txBody>
          <a:bodyPr wrap="square">
            <a:spAutoFit/>
          </a:bodyPr>
          <a:lstStyle/>
          <a:p>
            <a:pPr algn="just"/>
            <a:r>
              <a:rPr lang="en-US" altLang="zh-CN" sz="3200" b="1" dirty="0" smtClean="0">
                <a:solidFill>
                  <a:srgbClr val="FFFF00"/>
                </a:solidFill>
              </a:rPr>
              <a:t>【</a:t>
            </a:r>
            <a:r>
              <a:rPr lang="zh-CN" altLang="en-US" sz="3200" b="1" dirty="0" smtClean="0">
                <a:solidFill>
                  <a:srgbClr val="FFFF00"/>
                </a:solidFill>
              </a:rPr>
              <a:t>例</a:t>
            </a:r>
            <a:r>
              <a:rPr lang="en-US" altLang="zh-CN" sz="3200" b="1" dirty="0" smtClean="0">
                <a:solidFill>
                  <a:srgbClr val="FFFF00"/>
                </a:solidFill>
              </a:rPr>
              <a:t>】</a:t>
            </a:r>
            <a:endParaRPr lang="zh-CN" altLang="en-US" sz="3200" b="1" dirty="0">
              <a:solidFill>
                <a:srgbClr val="FFFF00"/>
              </a:solidFill>
            </a:endParaRPr>
          </a:p>
        </p:txBody>
      </p:sp>
      <p:sp>
        <p:nvSpPr>
          <p:cNvPr id="3" name="矩形 2"/>
          <p:cNvSpPr/>
          <p:nvPr/>
        </p:nvSpPr>
        <p:spPr>
          <a:xfrm>
            <a:off x="484742" y="1509502"/>
            <a:ext cx="7387865" cy="133882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某</a:t>
            </a:r>
            <a:r>
              <a:rPr lang="zh-CN" altLang="en-US" dirty="0">
                <a:solidFill>
                  <a:schemeClr val="bg1"/>
                </a:solidFill>
                <a:latin typeface="微软雅黑" panose="020B0503020204020204" pitchFamily="34" charset="-122"/>
                <a:ea typeface="微软雅黑" panose="020B0503020204020204" pitchFamily="34" charset="-122"/>
              </a:rPr>
              <a:t>技术方案年设计生产能力为</a:t>
            </a:r>
            <a:r>
              <a:rPr lang="en-US" altLang="zh-CN" dirty="0">
                <a:solidFill>
                  <a:schemeClr val="bg1"/>
                </a:solidFill>
                <a:latin typeface="微软雅黑" panose="020B0503020204020204" pitchFamily="34" charset="-122"/>
                <a:ea typeface="微软雅黑" panose="020B0503020204020204" pitchFamily="34" charset="-122"/>
              </a:rPr>
              <a:t>10</a:t>
            </a:r>
            <a:r>
              <a:rPr lang="zh-CN" altLang="en-US" dirty="0">
                <a:solidFill>
                  <a:schemeClr val="bg1"/>
                </a:solidFill>
                <a:latin typeface="微软雅黑" panose="020B0503020204020204" pitchFamily="34" charset="-122"/>
                <a:ea typeface="微软雅黑" panose="020B0503020204020204" pitchFamily="34" charset="-122"/>
              </a:rPr>
              <a:t>万台，年固定成本为</a:t>
            </a:r>
            <a:r>
              <a:rPr lang="en-US" altLang="zh-CN" dirty="0">
                <a:solidFill>
                  <a:schemeClr val="bg1"/>
                </a:solidFill>
                <a:latin typeface="微软雅黑" panose="020B0503020204020204" pitchFamily="34" charset="-122"/>
                <a:ea typeface="微软雅黑" panose="020B0503020204020204" pitchFamily="34" charset="-122"/>
              </a:rPr>
              <a:t>1200</a:t>
            </a:r>
            <a:r>
              <a:rPr lang="zh-CN" altLang="en-US" dirty="0">
                <a:solidFill>
                  <a:schemeClr val="bg1"/>
                </a:solidFill>
                <a:latin typeface="微软雅黑" panose="020B0503020204020204" pitchFamily="34" charset="-122"/>
                <a:ea typeface="微软雅黑" panose="020B0503020204020204" pitchFamily="34" charset="-122"/>
              </a:rPr>
              <a:t>万元，产品销售单价为</a:t>
            </a:r>
            <a:r>
              <a:rPr lang="en-US" altLang="zh-CN" dirty="0">
                <a:solidFill>
                  <a:schemeClr val="bg1"/>
                </a:solidFill>
                <a:latin typeface="微软雅黑" panose="020B0503020204020204" pitchFamily="34" charset="-122"/>
                <a:ea typeface="微软雅黑" panose="020B0503020204020204" pitchFamily="34" charset="-122"/>
              </a:rPr>
              <a:t>900</a:t>
            </a:r>
            <a:r>
              <a:rPr lang="zh-CN" altLang="en-US" dirty="0">
                <a:solidFill>
                  <a:schemeClr val="bg1"/>
                </a:solidFill>
                <a:latin typeface="微软雅黑" panose="020B0503020204020204" pitchFamily="34" charset="-122"/>
                <a:ea typeface="微软雅黑" panose="020B0503020204020204" pitchFamily="34" charset="-122"/>
              </a:rPr>
              <a:t>元，单台产品可变成本为</a:t>
            </a:r>
            <a:r>
              <a:rPr lang="en-US" altLang="zh-CN" dirty="0">
                <a:solidFill>
                  <a:schemeClr val="bg1"/>
                </a:solidFill>
                <a:latin typeface="微软雅黑" panose="020B0503020204020204" pitchFamily="34" charset="-122"/>
                <a:ea typeface="微软雅黑" panose="020B0503020204020204" pitchFamily="34" charset="-122"/>
              </a:rPr>
              <a:t>560</a:t>
            </a:r>
            <a:r>
              <a:rPr lang="zh-CN" altLang="en-US" dirty="0">
                <a:solidFill>
                  <a:schemeClr val="bg1"/>
                </a:solidFill>
                <a:latin typeface="微软雅黑" panose="020B0503020204020204" pitchFamily="34" charset="-122"/>
                <a:ea typeface="微软雅黑" panose="020B0503020204020204" pitchFamily="34" charset="-122"/>
              </a:rPr>
              <a:t>元，单台产品营业税金及附加为</a:t>
            </a:r>
            <a:r>
              <a:rPr lang="en-US" altLang="zh-CN" dirty="0">
                <a:solidFill>
                  <a:schemeClr val="bg1"/>
                </a:solidFill>
                <a:latin typeface="微软雅黑" panose="020B0503020204020204" pitchFamily="34" charset="-122"/>
                <a:ea typeface="微软雅黑" panose="020B0503020204020204" pitchFamily="34" charset="-122"/>
              </a:rPr>
              <a:t>120</a:t>
            </a:r>
            <a:r>
              <a:rPr lang="zh-CN" altLang="en-US" dirty="0">
                <a:solidFill>
                  <a:schemeClr val="bg1"/>
                </a:solidFill>
                <a:latin typeface="微软雅黑" panose="020B0503020204020204" pitchFamily="34" charset="-122"/>
                <a:ea typeface="微软雅黑" panose="020B0503020204020204" pitchFamily="34" charset="-122"/>
              </a:rPr>
              <a:t>元，试求盈亏平衡点的产销</a:t>
            </a:r>
            <a:r>
              <a:rPr lang="zh-CN" altLang="en-US" dirty="0" smtClean="0">
                <a:solidFill>
                  <a:schemeClr val="bg1"/>
                </a:solidFill>
                <a:latin typeface="微软雅黑" panose="020B0503020204020204" pitchFamily="34" charset="-122"/>
                <a:ea typeface="微软雅黑" panose="020B0503020204020204" pitchFamily="34" charset="-122"/>
              </a:rPr>
              <a:t>量。</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a:spLocks noRot="1" noChangeAspect="1" noMove="1" noResize="1" noEditPoints="1" noAdjustHandles="1" noChangeArrowheads="1" noChangeShapeType="1" noTextEdit="1"/>
          </p:cNvSpPr>
          <p:nvPr/>
        </p:nvSpPr>
        <p:spPr>
          <a:xfrm>
            <a:off x="1347514" y="3740723"/>
            <a:ext cx="6272486" cy="809452"/>
          </a:xfrm>
          <a:prstGeom prst="rect">
            <a:avLst/>
          </a:prstGeom>
          <a:blipFill rotWithShape="0">
            <a:blip r:embed="rId6"/>
            <a:stretch>
              <a:fillRect/>
            </a:stretch>
          </a:blipFill>
        </p:spPr>
        <p:txBody>
          <a:bodyPr/>
          <a:lstStyle/>
          <a:p>
            <a:pPr>
              <a:defRPr/>
            </a:pPr>
            <a:r>
              <a:rPr lang="zh-CN" altLang="en-US">
                <a:noFill/>
              </a:rPr>
              <a:t> </a:t>
            </a:r>
          </a:p>
        </p:txBody>
      </p:sp>
    </p:spTree>
    <p:custDataLst>
      <p:tags r:id="rId1"/>
    </p:custDataLst>
    <p:extLst>
      <p:ext uri="{BB962C8B-B14F-4D97-AF65-F5344CB8AC3E}">
        <p14:creationId xmlns:p14="http://schemas.microsoft.com/office/powerpoint/2010/main" val="1508540827"/>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2" y="482671"/>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7078164" cy="584775"/>
          </a:xfrm>
          <a:prstGeom prst="rect">
            <a:avLst/>
          </a:prstGeom>
        </p:spPr>
        <p:txBody>
          <a:bodyPr wrap="square">
            <a:spAutoFit/>
          </a:bodyPr>
          <a:lstStyle/>
          <a:p>
            <a:r>
              <a:rPr lang="zh-CN" altLang="en-US" sz="3200" b="1" dirty="0">
                <a:solidFill>
                  <a:srgbClr val="FFFF00"/>
                </a:solidFill>
              </a:rPr>
              <a:t>五、生产能力</a:t>
            </a:r>
            <a:r>
              <a:rPr lang="zh-CN" altLang="en-US" sz="3200" b="1" dirty="0">
                <a:solidFill>
                  <a:srgbClr val="92D050"/>
                </a:solidFill>
              </a:rPr>
              <a:t>利用率</a:t>
            </a:r>
            <a:r>
              <a:rPr lang="zh-CN" altLang="en-US" sz="3200" b="1" dirty="0">
                <a:solidFill>
                  <a:srgbClr val="FFFF00"/>
                </a:solidFill>
              </a:rPr>
              <a:t>盈亏平衡</a:t>
            </a:r>
            <a:r>
              <a:rPr lang="zh-CN" altLang="en-US" sz="3200" b="1" dirty="0" smtClean="0">
                <a:solidFill>
                  <a:srgbClr val="FFFF00"/>
                </a:solidFill>
              </a:rPr>
              <a:t>分析</a:t>
            </a:r>
            <a:endParaRPr lang="zh-CN" altLang="en-US" sz="3200" b="1" dirty="0">
              <a:solidFill>
                <a:srgbClr val="FFFF00"/>
              </a:solidFill>
            </a:endParaRPr>
          </a:p>
        </p:txBody>
      </p:sp>
      <p:sp>
        <p:nvSpPr>
          <p:cNvPr id="3" name="矩形 2"/>
          <p:cNvSpPr/>
          <p:nvPr/>
        </p:nvSpPr>
        <p:spPr>
          <a:xfrm>
            <a:off x="484742" y="1437165"/>
            <a:ext cx="7387865" cy="1289905"/>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生产能力利用率表示的盈亏平衡点</a:t>
            </a:r>
            <a:r>
              <a:rPr lang="en-US" altLang="zh-CN" dirty="0">
                <a:solidFill>
                  <a:schemeClr val="bg1"/>
                </a:solidFill>
                <a:latin typeface="微软雅黑" panose="020B0503020204020204" pitchFamily="34" charset="-122"/>
                <a:ea typeface="微软雅黑" panose="020B0503020204020204" pitchFamily="34" charset="-122"/>
              </a:rPr>
              <a:t>BEP</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）是指盈亏平衡点产销量占企业正常产销量的比重。</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a:spLocks noRot="1" noChangeAspect="1" noMove="1" noResize="1" noEditPoints="1" noAdjustHandles="1" noChangeArrowheads="1" noChangeShapeType="1" noTextEdit="1"/>
          </p:cNvSpPr>
          <p:nvPr/>
        </p:nvSpPr>
        <p:spPr>
          <a:xfrm>
            <a:off x="2195736" y="2889107"/>
            <a:ext cx="4037387" cy="685252"/>
          </a:xfrm>
          <a:prstGeom prst="rect">
            <a:avLst/>
          </a:prstGeom>
          <a:blipFill rotWithShape="0">
            <a:blip r:embed="rId6"/>
            <a:stretch>
              <a:fillRect t="-1786" r="-4532" b="-8036"/>
            </a:stretch>
          </a:blipFill>
        </p:spPr>
        <p:txBody>
          <a:bodyPr/>
          <a:lstStyle/>
          <a:p>
            <a:pPr>
              <a:defRPr/>
            </a:pPr>
            <a:r>
              <a:rPr lang="zh-CN" altLang="en-US">
                <a:noFill/>
              </a:rPr>
              <a:t> </a:t>
            </a:r>
          </a:p>
        </p:txBody>
      </p:sp>
      <p:sp>
        <p:nvSpPr>
          <p:cNvPr id="16" name="文本框 15"/>
          <p:cNvSpPr txBox="1">
            <a:spLocks noRot="1" noChangeAspect="1" noMove="1" noResize="1" noEditPoints="1" noAdjustHandles="1" noChangeArrowheads="1" noChangeShapeType="1" noTextEdit="1"/>
          </p:cNvSpPr>
          <p:nvPr/>
        </p:nvSpPr>
        <p:spPr>
          <a:xfrm>
            <a:off x="2195735" y="4224540"/>
            <a:ext cx="4279569" cy="667812"/>
          </a:xfrm>
          <a:prstGeom prst="rect">
            <a:avLst/>
          </a:prstGeom>
          <a:blipFill rotWithShape="0">
            <a:blip r:embed="rId7"/>
            <a:stretch>
              <a:fillRect t="-4545" r="-4131" b="-8182"/>
            </a:stretch>
          </a:blipFill>
        </p:spPr>
        <p:txBody>
          <a:bodyPr/>
          <a:lstStyle/>
          <a:p>
            <a:pPr>
              <a:defRPr/>
            </a:pPr>
            <a:r>
              <a:rPr lang="zh-CN" altLang="en-US">
                <a:noFill/>
              </a:rPr>
              <a:t> </a:t>
            </a:r>
          </a:p>
        </p:txBody>
      </p:sp>
    </p:spTree>
    <p:custDataLst>
      <p:tags r:id="rId1"/>
    </p:custDataLst>
    <p:extLst>
      <p:ext uri="{BB962C8B-B14F-4D97-AF65-F5344CB8AC3E}">
        <p14:creationId xmlns:p14="http://schemas.microsoft.com/office/powerpoint/2010/main" val="2590766302"/>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63180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7584" y="1288607"/>
            <a:ext cx="7609524" cy="16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6338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84" y="3216401"/>
            <a:ext cx="7633395" cy="167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9602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945399" y="797572"/>
            <a:ext cx="6797037" cy="3812241"/>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633839" y="2279361"/>
            <a:ext cx="5420155" cy="584775"/>
          </a:xfrm>
          <a:prstGeom prst="rect">
            <a:avLst/>
          </a:prstGeom>
        </p:spPr>
        <p:txBody>
          <a:bodyPr wrap="square">
            <a:spAutoFit/>
          </a:bodyPr>
          <a:lstStyle/>
          <a:p>
            <a:pPr algn="just"/>
            <a:r>
              <a:rPr lang="en-US" altLang="zh-CN" sz="3200" b="1" dirty="0" smtClean="0">
                <a:solidFill>
                  <a:srgbClr val="FFFF00"/>
                </a:solidFill>
              </a:rPr>
              <a:t>03 </a:t>
            </a:r>
            <a:r>
              <a:rPr lang="zh-CN" altLang="en-US" sz="3200" b="1" dirty="0" smtClean="0">
                <a:solidFill>
                  <a:srgbClr val="FFFF00"/>
                </a:solidFill>
              </a:rPr>
              <a:t>技术方案的不确定性分析</a:t>
            </a:r>
            <a:endParaRPr lang="zh-CN" altLang="en-US" sz="3200" b="1" dirty="0">
              <a:solidFill>
                <a:srgbClr val="FFFF00"/>
              </a:solidFill>
            </a:endParaRPr>
          </a:p>
        </p:txBody>
      </p:sp>
    </p:spTree>
    <p:custDataLst>
      <p:tags r:id="rId1"/>
    </p:custDataLst>
    <p:extLst>
      <p:ext uri="{BB962C8B-B14F-4D97-AF65-F5344CB8AC3E}">
        <p14:creationId xmlns:p14="http://schemas.microsoft.com/office/powerpoint/2010/main" val="3116019205"/>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7516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00" y="922986"/>
            <a:ext cx="89281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526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00" y="2814449"/>
            <a:ext cx="8928100" cy="2005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5752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cs typeface="+mn-ea"/>
              <a:sym typeface="+mn-lt"/>
            </a:endParaRPr>
          </a:p>
        </p:txBody>
      </p:sp>
      <p:sp>
        <p:nvSpPr>
          <p:cNvPr id="2" name="矩形 1"/>
          <p:cNvSpPr/>
          <p:nvPr/>
        </p:nvSpPr>
        <p:spPr>
          <a:xfrm>
            <a:off x="794443" y="736838"/>
            <a:ext cx="5537464" cy="1077218"/>
          </a:xfrm>
          <a:prstGeom prst="rect">
            <a:avLst/>
          </a:prstGeom>
        </p:spPr>
        <p:txBody>
          <a:bodyPr wrap="square">
            <a:spAutoFit/>
          </a:bodyPr>
          <a:lstStyle/>
          <a:p>
            <a:pPr algn="just"/>
            <a:r>
              <a:rPr lang="en-US" altLang="zh-CN" sz="3200" b="1" dirty="0" smtClean="0">
                <a:solidFill>
                  <a:srgbClr val="FFFF00"/>
                </a:solidFill>
              </a:rPr>
              <a:t>1Z101033 </a:t>
            </a:r>
            <a:r>
              <a:rPr lang="zh-CN" altLang="en-US" sz="3200" b="1" dirty="0">
                <a:solidFill>
                  <a:srgbClr val="FFFF00"/>
                </a:solidFill>
              </a:rPr>
              <a:t>敏感性分析</a:t>
            </a:r>
          </a:p>
          <a:p>
            <a:pPr algn="just"/>
            <a:endParaRPr lang="zh-CN" altLang="en-US" sz="3200" b="1" dirty="0">
              <a:solidFill>
                <a:srgbClr val="FFFF00"/>
              </a:solidFill>
            </a:endParaRPr>
          </a:p>
        </p:txBody>
      </p:sp>
      <p:sp>
        <p:nvSpPr>
          <p:cNvPr id="3" name="矩形 2"/>
          <p:cNvSpPr/>
          <p:nvPr/>
        </p:nvSpPr>
        <p:spPr>
          <a:xfrm>
            <a:off x="484742" y="1509502"/>
            <a:ext cx="7387865"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一、 敏感性分析的</a:t>
            </a:r>
            <a:r>
              <a:rPr lang="zh-CN" altLang="en-US" b="1" dirty="0" smtClean="0">
                <a:solidFill>
                  <a:srgbClr val="92D050"/>
                </a:solidFill>
                <a:latin typeface="微软雅黑" panose="020B0503020204020204" pitchFamily="34" charset="-122"/>
                <a:ea typeface="微软雅黑" panose="020B0503020204020204" pitchFamily="34" charset="-122"/>
              </a:rPr>
              <a:t>内容</a:t>
            </a:r>
            <a:endParaRPr lang="en-US" altLang="zh-CN" b="1" dirty="0" smtClean="0">
              <a:solidFill>
                <a:srgbClr val="92D050"/>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技术方案评价中的敏感性分析，就是在技术方案确定性分析的基础上，通过进一步分析、预测技术方案主要不确定因素的变化对技术方案评价指标（如财务内部收益率、财务净现值等）的影响，从中找出敏感因素，确定评价指标对该因素的敏感程度和技术方案对其变化的承受能力。</a:t>
            </a:r>
          </a:p>
          <a:p>
            <a:pPr marL="742950" lvl="1" indent="-285750">
              <a:lnSpc>
                <a:spcPct val="150000"/>
              </a:lnSpc>
              <a:buClr>
                <a:srgbClr val="FFFF00"/>
              </a:buClr>
              <a:buFont typeface="Wingdings" panose="05000000000000000000" pitchFamily="2" charset="2"/>
              <a:buChar char="l"/>
            </a:pPr>
            <a:endParaRPr lang="zh-CN" altLang="en-US" b="1" dirty="0">
              <a:solidFill>
                <a:srgbClr val="92D05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057066502"/>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2" y="736838"/>
            <a:ext cx="4435173" cy="584775"/>
          </a:xfrm>
          <a:prstGeom prst="rect">
            <a:avLst/>
          </a:prstGeom>
        </p:spPr>
        <p:txBody>
          <a:bodyPr wrap="square">
            <a:spAutoFit/>
          </a:bodyPr>
          <a:lstStyle/>
          <a:p>
            <a:r>
              <a:rPr lang="zh-CN" altLang="en-US" sz="3200" b="1" dirty="0">
                <a:solidFill>
                  <a:srgbClr val="FFFF00"/>
                </a:solidFill>
              </a:rPr>
              <a:t>敏感性分析</a:t>
            </a:r>
          </a:p>
        </p:txBody>
      </p:sp>
      <p:sp>
        <p:nvSpPr>
          <p:cNvPr id="3" name="矩形 2"/>
          <p:cNvSpPr/>
          <p:nvPr/>
        </p:nvSpPr>
        <p:spPr>
          <a:xfrm>
            <a:off x="225468" y="1509502"/>
            <a:ext cx="7910187" cy="1289905"/>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单因素敏感性分析</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多因素敏感性分析</a:t>
            </a: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136301101"/>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2" y="736838"/>
            <a:ext cx="6546516" cy="584775"/>
          </a:xfrm>
          <a:prstGeom prst="rect">
            <a:avLst/>
          </a:prstGeom>
        </p:spPr>
        <p:txBody>
          <a:bodyPr wrap="square">
            <a:spAutoFit/>
          </a:bodyPr>
          <a:lstStyle/>
          <a:p>
            <a:r>
              <a:rPr lang="zh-CN" altLang="en-US" sz="3200" b="1" dirty="0">
                <a:solidFill>
                  <a:srgbClr val="FFFF00"/>
                </a:solidFill>
              </a:rPr>
              <a:t>二、 单因素敏感性分析的步骤</a:t>
            </a:r>
          </a:p>
        </p:txBody>
      </p:sp>
      <p:sp>
        <p:nvSpPr>
          <p:cNvPr id="3" name="矩形 2"/>
          <p:cNvSpPr/>
          <p:nvPr/>
        </p:nvSpPr>
        <p:spPr>
          <a:xfrm>
            <a:off x="225468" y="1509502"/>
            <a:ext cx="7910187"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（一）确定分析指标</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．如果主要分析方案状态和参数变化对方案投资回收快慢的影响，则可选用投资回收期作为分析指标</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．如果主要分析产品价格波动对方案超额净收益的影响，则可选用净现值作为分析指标</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．如果主要分析投资大小对方案资金回收能力的影响，则可选用内部收益率指标等。</a:t>
            </a: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55339521"/>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2" y="736838"/>
            <a:ext cx="6546516" cy="584775"/>
          </a:xfrm>
          <a:prstGeom prst="rect">
            <a:avLst/>
          </a:prstGeom>
        </p:spPr>
        <p:txBody>
          <a:bodyPr wrap="square">
            <a:spAutoFit/>
          </a:bodyPr>
          <a:lstStyle/>
          <a:p>
            <a:r>
              <a:rPr lang="zh-CN" altLang="en-US" sz="3200" b="1" dirty="0">
                <a:solidFill>
                  <a:srgbClr val="FFFF00"/>
                </a:solidFill>
              </a:rPr>
              <a:t>二、 单因素敏感性分析的步骤</a:t>
            </a:r>
          </a:p>
        </p:txBody>
      </p:sp>
      <p:sp>
        <p:nvSpPr>
          <p:cNvPr id="3" name="矩形 2"/>
          <p:cNvSpPr/>
          <p:nvPr/>
        </p:nvSpPr>
        <p:spPr>
          <a:xfrm>
            <a:off x="225468" y="1509502"/>
            <a:ext cx="7910187"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（二）选择需要分析的不确定性因素</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第一，预计这些因素在其可能变动的范围内对财务评价指标的影响较大</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第二，对在确定性财务分析中采用该因素的数据的准确性把握不大。</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）收益方面；</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）费用方面；</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）时间成本方面；</a:t>
            </a: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512225998"/>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2" y="736838"/>
            <a:ext cx="6546516" cy="584775"/>
          </a:xfrm>
          <a:prstGeom prst="rect">
            <a:avLst/>
          </a:prstGeom>
        </p:spPr>
        <p:txBody>
          <a:bodyPr wrap="square">
            <a:spAutoFit/>
          </a:bodyPr>
          <a:lstStyle/>
          <a:p>
            <a:r>
              <a:rPr lang="zh-CN" altLang="en-US" sz="3200" b="1" dirty="0">
                <a:solidFill>
                  <a:srgbClr val="FFFF00"/>
                </a:solidFill>
              </a:rPr>
              <a:t>二、 单因素敏感性分析的步骤</a:t>
            </a:r>
          </a:p>
        </p:txBody>
      </p:sp>
      <p:sp>
        <p:nvSpPr>
          <p:cNvPr id="3" name="矩形 2"/>
          <p:cNvSpPr/>
          <p:nvPr/>
        </p:nvSpPr>
        <p:spPr>
          <a:xfrm>
            <a:off x="152140" y="1482470"/>
            <a:ext cx="7831119" cy="258532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（三）分析每个不确定性因素的波动程度及其对分析指标可能带来的增减变化</a:t>
            </a:r>
            <a:r>
              <a:rPr lang="zh-CN" altLang="en-US" dirty="0" smtClean="0">
                <a:solidFill>
                  <a:schemeClr val="bg1"/>
                </a:solidFill>
                <a:latin typeface="微软雅黑" panose="020B0503020204020204" pitchFamily="34" charset="-122"/>
                <a:ea typeface="微软雅黑" panose="020B0503020204020204" pitchFamily="34" charset="-122"/>
              </a:rPr>
              <a:t>情况</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（四）确定敏感性</a:t>
            </a:r>
            <a:r>
              <a:rPr lang="zh-CN" altLang="en-US" dirty="0" smtClean="0">
                <a:solidFill>
                  <a:schemeClr val="bg1"/>
                </a:solidFill>
                <a:latin typeface="微软雅黑" panose="020B0503020204020204" pitchFamily="34" charset="-122"/>
                <a:ea typeface="微软雅黑" panose="020B0503020204020204" pitchFamily="34" charset="-122"/>
              </a:rPr>
              <a:t>因素</a:t>
            </a:r>
            <a:r>
              <a:rPr lang="en-US" altLang="zh-CN" dirty="0">
                <a:solidFill>
                  <a:schemeClr val="bg1"/>
                </a:solidFill>
                <a:latin typeface="微软雅黑" panose="020B0503020204020204" pitchFamily="34" charset="-122"/>
                <a:ea typeface="微软雅黑" panose="020B0503020204020204" pitchFamily="34" charset="-122"/>
              </a:rPr>
              <a:t>(︱SAF︱</a:t>
            </a:r>
            <a:r>
              <a:rPr lang="zh-CN" altLang="en-US" dirty="0">
                <a:solidFill>
                  <a:schemeClr val="bg1"/>
                </a:solidFill>
                <a:latin typeface="微软雅黑" panose="020B0503020204020204" pitchFamily="34" charset="-122"/>
                <a:ea typeface="微软雅黑" panose="020B0503020204020204" pitchFamily="34" charset="-122"/>
              </a:rPr>
              <a:t>越大，表明评价指标 </a:t>
            </a:r>
            <a:r>
              <a:rPr lang="en-US" altLang="zh-CN" dirty="0">
                <a:solidFill>
                  <a:schemeClr val="bg1"/>
                </a:solidFill>
                <a:latin typeface="微软雅黑" panose="020B0503020204020204" pitchFamily="34" charset="-122"/>
                <a:ea typeface="微软雅黑" panose="020B0503020204020204" pitchFamily="34" charset="-122"/>
              </a:rPr>
              <a:t>A </a:t>
            </a:r>
            <a:r>
              <a:rPr lang="zh-CN" altLang="en-US" dirty="0">
                <a:solidFill>
                  <a:schemeClr val="bg1"/>
                </a:solidFill>
                <a:latin typeface="微软雅黑" panose="020B0503020204020204" pitchFamily="34" charset="-122"/>
                <a:ea typeface="微软雅黑" panose="020B0503020204020204" pitchFamily="34" charset="-122"/>
              </a:rPr>
              <a:t>对于不确定性因素 </a:t>
            </a:r>
            <a:r>
              <a:rPr lang="en-US" altLang="zh-CN" dirty="0">
                <a:solidFill>
                  <a:schemeClr val="bg1"/>
                </a:solidFill>
                <a:latin typeface="微软雅黑" panose="020B0503020204020204" pitchFamily="34" charset="-122"/>
                <a:ea typeface="微软雅黑" panose="020B0503020204020204" pitchFamily="34" charset="-122"/>
              </a:rPr>
              <a:t>F </a:t>
            </a:r>
            <a:r>
              <a:rPr lang="zh-CN" altLang="en-US" dirty="0">
                <a:solidFill>
                  <a:schemeClr val="bg1"/>
                </a:solidFill>
                <a:latin typeface="微软雅黑" panose="020B0503020204020204" pitchFamily="34" charset="-122"/>
                <a:ea typeface="微软雅黑" panose="020B0503020204020204" pitchFamily="34" charset="-122"/>
              </a:rPr>
              <a:t>越敏感；反之，则不敏感</a:t>
            </a: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a:spLocks noRot="1" noChangeAspect="1" noMove="1" noResize="1" noEditPoints="1" noAdjustHandles="1" noChangeArrowheads="1" noChangeShapeType="1" noTextEdit="1"/>
          </p:cNvSpPr>
          <p:nvPr/>
        </p:nvSpPr>
        <p:spPr>
          <a:xfrm>
            <a:off x="3347864" y="3176972"/>
            <a:ext cx="1935979" cy="890821"/>
          </a:xfrm>
          <a:prstGeom prst="rect">
            <a:avLst/>
          </a:prstGeom>
          <a:blipFill rotWithShape="0">
            <a:blip r:embed="rId6"/>
            <a:stretch>
              <a:fillRect/>
            </a:stretch>
          </a:blipFill>
        </p:spPr>
        <p:txBody>
          <a:bodyPr/>
          <a:lstStyle/>
          <a:p>
            <a:pPr>
              <a:defRPr/>
            </a:pPr>
            <a:r>
              <a:rPr lang="zh-CN" altLang="en-US">
                <a:noFill/>
              </a:rPr>
              <a:t> </a:t>
            </a:r>
          </a:p>
        </p:txBody>
      </p:sp>
    </p:spTree>
    <p:custDataLst>
      <p:tags r:id="rId1"/>
    </p:custDataLst>
    <p:extLst>
      <p:ext uri="{BB962C8B-B14F-4D97-AF65-F5344CB8AC3E}">
        <p14:creationId xmlns:p14="http://schemas.microsoft.com/office/powerpoint/2010/main" val="655197447"/>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4" name="组合 351233"/>
          <p:cNvGrpSpPr>
            <a:grpSpLocks/>
          </p:cNvGrpSpPr>
          <p:nvPr/>
        </p:nvGrpSpPr>
        <p:grpSpPr bwMode="auto">
          <a:xfrm>
            <a:off x="1245459" y="547352"/>
            <a:ext cx="6615023" cy="4182750"/>
            <a:chOff x="748" y="527"/>
            <a:chExt cx="4731" cy="3291"/>
          </a:xfrm>
        </p:grpSpPr>
        <p:sp>
          <p:nvSpPr>
            <p:cNvPr id="15" name="直接连接符 351234"/>
            <p:cNvSpPr>
              <a:spLocks noChangeShapeType="1"/>
            </p:cNvSpPr>
            <p:nvPr/>
          </p:nvSpPr>
          <p:spPr bwMode="auto">
            <a:xfrm>
              <a:off x="748" y="3059"/>
              <a:ext cx="3892" cy="0"/>
            </a:xfrm>
            <a:prstGeom prst="line">
              <a:avLst/>
            </a:prstGeom>
            <a:noFill/>
            <a:ln w="95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solidFill>
                  <a:srgbClr val="FFFF00"/>
                </a:solidFill>
              </a:endParaRPr>
            </a:p>
          </p:txBody>
        </p:sp>
        <p:sp>
          <p:nvSpPr>
            <p:cNvPr id="16" name="直接连接符 351235"/>
            <p:cNvSpPr>
              <a:spLocks noChangeShapeType="1"/>
            </p:cNvSpPr>
            <p:nvPr/>
          </p:nvSpPr>
          <p:spPr bwMode="auto">
            <a:xfrm flipV="1">
              <a:off x="2544" y="527"/>
              <a:ext cx="0" cy="2953"/>
            </a:xfrm>
            <a:prstGeom prst="line">
              <a:avLst/>
            </a:prstGeom>
            <a:noFill/>
            <a:ln w="95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solidFill>
                  <a:srgbClr val="FFFF00"/>
                </a:solidFill>
              </a:endParaRPr>
            </a:p>
          </p:txBody>
        </p:sp>
        <p:sp>
          <p:nvSpPr>
            <p:cNvPr id="17" name="直接连接符 351236"/>
            <p:cNvSpPr>
              <a:spLocks noChangeShapeType="1"/>
            </p:cNvSpPr>
            <p:nvPr/>
          </p:nvSpPr>
          <p:spPr bwMode="auto">
            <a:xfrm flipV="1">
              <a:off x="1946" y="1202"/>
              <a:ext cx="798" cy="22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FF00"/>
                </a:solidFill>
              </a:endParaRPr>
            </a:p>
          </p:txBody>
        </p:sp>
        <p:sp>
          <p:nvSpPr>
            <p:cNvPr id="18" name="直接连接符 351237"/>
            <p:cNvSpPr>
              <a:spLocks noChangeShapeType="1"/>
            </p:cNvSpPr>
            <p:nvPr/>
          </p:nvSpPr>
          <p:spPr bwMode="auto">
            <a:xfrm>
              <a:off x="1846" y="1033"/>
              <a:ext cx="2295" cy="23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FF00"/>
                </a:solidFill>
              </a:endParaRPr>
            </a:p>
          </p:txBody>
        </p:sp>
        <p:sp>
          <p:nvSpPr>
            <p:cNvPr id="19" name="直接连接符 351238"/>
            <p:cNvSpPr>
              <a:spLocks noChangeShapeType="1"/>
            </p:cNvSpPr>
            <p:nvPr/>
          </p:nvSpPr>
          <p:spPr bwMode="auto">
            <a:xfrm>
              <a:off x="2145" y="1033"/>
              <a:ext cx="1397" cy="244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FF00"/>
                </a:solidFill>
              </a:endParaRPr>
            </a:p>
          </p:txBody>
        </p:sp>
        <p:sp>
          <p:nvSpPr>
            <p:cNvPr id="20" name="文本框 351239"/>
            <p:cNvSpPr txBox="1">
              <a:spLocks noChangeArrowheads="1"/>
            </p:cNvSpPr>
            <p:nvPr/>
          </p:nvSpPr>
          <p:spPr bwMode="auto">
            <a:xfrm>
              <a:off x="2544" y="527"/>
              <a:ext cx="79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 typeface="Arial" panose="020B0604020202020204" pitchFamily="34" charset="0"/>
                <a:buNone/>
              </a:pPr>
              <a:r>
                <a:rPr lang="en-US" altLang="zh-CN" sz="1600" i="1">
                  <a:solidFill>
                    <a:srgbClr val="FFFF00"/>
                  </a:solidFill>
                  <a:latin typeface="Times New Roman" panose="02020603050405020304" pitchFamily="18" charset="0"/>
                </a:rPr>
                <a:t>FNPV</a:t>
              </a:r>
              <a:r>
                <a:rPr lang="en-US" altLang="zh-CN" sz="1600">
                  <a:solidFill>
                    <a:srgbClr val="FFFF00"/>
                  </a:solidFill>
                  <a:latin typeface="Times New Roman" panose="02020603050405020304" pitchFamily="18" charset="0"/>
                </a:rPr>
                <a:t>(</a:t>
              </a:r>
              <a:r>
                <a:rPr lang="zh-CN" altLang="en-US" sz="1600">
                  <a:solidFill>
                    <a:srgbClr val="FFFF00"/>
                  </a:solidFill>
                  <a:latin typeface="Times New Roman" panose="02020603050405020304" pitchFamily="18" charset="0"/>
                </a:rPr>
                <a:t>万元</a:t>
              </a:r>
              <a:r>
                <a:rPr lang="en-US" altLang="zh-CN" sz="1600">
                  <a:solidFill>
                    <a:srgbClr val="FFFF00"/>
                  </a:solidFill>
                  <a:latin typeface="Times New Roman" panose="02020603050405020304" pitchFamily="18" charset="0"/>
                </a:rPr>
                <a:t>)</a:t>
              </a:r>
              <a:endParaRPr lang="en-US" altLang="zh-CN" sz="1600">
                <a:solidFill>
                  <a:srgbClr val="FFFF00"/>
                </a:solidFill>
              </a:endParaRPr>
            </a:p>
          </p:txBody>
        </p:sp>
        <p:sp>
          <p:nvSpPr>
            <p:cNvPr id="21" name="文本框 351240"/>
            <p:cNvSpPr txBox="1">
              <a:spLocks noChangeArrowheads="1"/>
            </p:cNvSpPr>
            <p:nvPr/>
          </p:nvSpPr>
          <p:spPr bwMode="auto">
            <a:xfrm>
              <a:off x="2045" y="865"/>
              <a:ext cx="79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 typeface="Arial" panose="020B0604020202020204" pitchFamily="34" charset="0"/>
                <a:buNone/>
              </a:pPr>
              <a:r>
                <a:rPr lang="zh-CN" altLang="en-US" sz="1600">
                  <a:solidFill>
                    <a:srgbClr val="FFFF00"/>
                  </a:solidFill>
                  <a:latin typeface="Times New Roman" panose="02020603050405020304" pitchFamily="18" charset="0"/>
                  <a:ea typeface="楷体_GB2312" pitchFamily="49" charset="-122"/>
                </a:rPr>
                <a:t>投资额</a:t>
              </a:r>
              <a:endParaRPr lang="zh-CN" altLang="en-US" sz="1600">
                <a:solidFill>
                  <a:srgbClr val="FFFF00"/>
                </a:solidFill>
                <a:ea typeface="楷体_GB2312" pitchFamily="49" charset="-122"/>
              </a:endParaRPr>
            </a:p>
          </p:txBody>
        </p:sp>
        <p:sp>
          <p:nvSpPr>
            <p:cNvPr id="22" name="文本框 351241"/>
            <p:cNvSpPr txBox="1">
              <a:spLocks noChangeArrowheads="1"/>
            </p:cNvSpPr>
            <p:nvPr/>
          </p:nvSpPr>
          <p:spPr bwMode="auto">
            <a:xfrm>
              <a:off x="2644" y="1202"/>
              <a:ext cx="79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 typeface="Arial" panose="020B0604020202020204" pitchFamily="34" charset="0"/>
                <a:buNone/>
              </a:pPr>
              <a:r>
                <a:rPr lang="zh-CN" altLang="en-US" sz="1600">
                  <a:solidFill>
                    <a:srgbClr val="FFFF00"/>
                  </a:solidFill>
                  <a:latin typeface="Times New Roman" panose="02020603050405020304" pitchFamily="18" charset="0"/>
                  <a:ea typeface="楷体_GB2312" pitchFamily="49" charset="-122"/>
                </a:rPr>
                <a:t>产品价格</a:t>
              </a:r>
              <a:endParaRPr lang="zh-CN" altLang="en-US" sz="1600">
                <a:solidFill>
                  <a:srgbClr val="FFFF00"/>
                </a:solidFill>
                <a:ea typeface="楷体_GB2312" pitchFamily="49" charset="-122"/>
              </a:endParaRPr>
            </a:p>
          </p:txBody>
        </p:sp>
        <p:sp>
          <p:nvSpPr>
            <p:cNvPr id="23" name="文本框 351242"/>
            <p:cNvSpPr txBox="1">
              <a:spLocks noChangeArrowheads="1"/>
            </p:cNvSpPr>
            <p:nvPr/>
          </p:nvSpPr>
          <p:spPr bwMode="auto">
            <a:xfrm>
              <a:off x="1347" y="1118"/>
              <a:ext cx="79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 typeface="Arial" panose="020B0604020202020204" pitchFamily="34" charset="0"/>
                <a:buNone/>
              </a:pPr>
              <a:r>
                <a:rPr lang="zh-CN" altLang="en-US" sz="1600">
                  <a:solidFill>
                    <a:srgbClr val="FFFF00"/>
                  </a:solidFill>
                  <a:latin typeface="Times New Roman" panose="02020603050405020304" pitchFamily="18" charset="0"/>
                  <a:ea typeface="楷体_GB2312" pitchFamily="49" charset="-122"/>
                </a:rPr>
                <a:t>经营成本</a:t>
              </a:r>
              <a:endParaRPr lang="zh-CN" altLang="en-US" sz="1600">
                <a:solidFill>
                  <a:srgbClr val="FFFF00"/>
                </a:solidFill>
                <a:ea typeface="楷体_GB2312" pitchFamily="49" charset="-122"/>
              </a:endParaRPr>
            </a:p>
          </p:txBody>
        </p:sp>
        <p:sp>
          <p:nvSpPr>
            <p:cNvPr id="24" name="文本框 351243"/>
            <p:cNvSpPr txBox="1">
              <a:spLocks noChangeArrowheads="1"/>
            </p:cNvSpPr>
            <p:nvPr/>
          </p:nvSpPr>
          <p:spPr bwMode="auto">
            <a:xfrm>
              <a:off x="2544" y="1624"/>
              <a:ext cx="1497"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 typeface="Arial" panose="020B0604020202020204" pitchFamily="34" charset="0"/>
                <a:buNone/>
              </a:pPr>
              <a:r>
                <a:rPr lang="zh-CN" altLang="en-US" sz="1600">
                  <a:solidFill>
                    <a:srgbClr val="FFFF00"/>
                  </a:solidFill>
                  <a:latin typeface="Times New Roman" panose="02020603050405020304" pitchFamily="18" charset="0"/>
                  <a:ea typeface="楷体_GB2312" pitchFamily="49" charset="-122"/>
                </a:rPr>
                <a:t>基本方案</a:t>
              </a:r>
              <a:r>
                <a:rPr lang="en-US" altLang="zh-CN" sz="1600">
                  <a:solidFill>
                    <a:srgbClr val="FFFF00"/>
                  </a:solidFill>
                  <a:latin typeface="Times New Roman" panose="02020603050405020304" pitchFamily="18" charset="0"/>
                </a:rPr>
                <a:t>FNPV</a:t>
              </a:r>
              <a:endParaRPr lang="en-US" altLang="zh-CN" sz="1600">
                <a:solidFill>
                  <a:srgbClr val="FFFF00"/>
                </a:solidFill>
              </a:endParaRPr>
            </a:p>
          </p:txBody>
        </p:sp>
        <p:sp>
          <p:nvSpPr>
            <p:cNvPr id="25" name="文本框 351244"/>
            <p:cNvSpPr txBox="1">
              <a:spLocks noChangeArrowheads="1"/>
            </p:cNvSpPr>
            <p:nvPr/>
          </p:nvSpPr>
          <p:spPr bwMode="auto">
            <a:xfrm>
              <a:off x="4082" y="2840"/>
              <a:ext cx="1397"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1600">
                  <a:solidFill>
                    <a:srgbClr val="FFFF00"/>
                  </a:solidFill>
                  <a:latin typeface="Times New Roman" panose="02020603050405020304" pitchFamily="18" charset="0"/>
                  <a:ea typeface="楷体_GB2312" pitchFamily="49" charset="-122"/>
                </a:rPr>
                <a:t>不确定因素变化幅度</a:t>
              </a:r>
              <a:r>
                <a:rPr lang="zh-CN" altLang="en-US" sz="1600">
                  <a:solidFill>
                    <a:srgbClr val="FFFF00"/>
                  </a:solidFill>
                  <a:latin typeface="Times New Roman" panose="02020603050405020304" pitchFamily="18" charset="0"/>
                </a:rPr>
                <a:t>  </a:t>
              </a:r>
              <a:r>
                <a:rPr lang="en-US" altLang="zh-CN" sz="1600">
                  <a:solidFill>
                    <a:srgbClr val="FFFF00"/>
                  </a:solidFill>
                  <a:latin typeface="Times New Roman" panose="02020603050405020304" pitchFamily="18" charset="0"/>
                </a:rPr>
                <a:t>(%)</a:t>
              </a:r>
              <a:endParaRPr lang="en-US" altLang="zh-CN" sz="1600">
                <a:solidFill>
                  <a:srgbClr val="FFFF00"/>
                </a:solidFill>
              </a:endParaRPr>
            </a:p>
          </p:txBody>
        </p:sp>
        <p:sp>
          <p:nvSpPr>
            <p:cNvPr id="26" name="文本框 351245"/>
            <p:cNvSpPr txBox="1">
              <a:spLocks noChangeArrowheads="1"/>
            </p:cNvSpPr>
            <p:nvPr/>
          </p:nvSpPr>
          <p:spPr bwMode="auto">
            <a:xfrm>
              <a:off x="2045" y="3059"/>
              <a:ext cx="59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 typeface="Arial" panose="020B0604020202020204" pitchFamily="34" charset="0"/>
                <a:buNone/>
              </a:pPr>
              <a:r>
                <a:rPr lang="en-US" altLang="zh-CN" sz="1600">
                  <a:solidFill>
                    <a:srgbClr val="FFFF00"/>
                  </a:solidFill>
                  <a:latin typeface="Times New Roman" panose="02020603050405020304" pitchFamily="18" charset="0"/>
                </a:rPr>
                <a:t>-5%</a:t>
              </a:r>
              <a:endParaRPr lang="en-US" altLang="zh-CN" sz="1600">
                <a:solidFill>
                  <a:srgbClr val="FFFF00"/>
                </a:solidFill>
              </a:endParaRPr>
            </a:p>
          </p:txBody>
        </p:sp>
        <p:sp>
          <p:nvSpPr>
            <p:cNvPr id="27" name="文本框 351246"/>
            <p:cNvSpPr txBox="1">
              <a:spLocks noChangeArrowheads="1"/>
            </p:cNvSpPr>
            <p:nvPr/>
          </p:nvSpPr>
          <p:spPr bwMode="auto">
            <a:xfrm>
              <a:off x="2540" y="3067"/>
              <a:ext cx="36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 typeface="Arial" panose="020B0604020202020204" pitchFamily="34" charset="0"/>
                <a:buNone/>
              </a:pPr>
              <a:r>
                <a:rPr lang="en-US" altLang="zh-CN" sz="1600">
                  <a:solidFill>
                    <a:srgbClr val="FFFF00"/>
                  </a:solidFill>
                  <a:latin typeface="Times New Roman" panose="02020603050405020304" pitchFamily="18" charset="0"/>
                </a:rPr>
                <a:t>0</a:t>
              </a:r>
              <a:endParaRPr lang="en-US" altLang="zh-CN" sz="1600">
                <a:solidFill>
                  <a:srgbClr val="FFFF00"/>
                </a:solidFill>
              </a:endParaRPr>
            </a:p>
          </p:txBody>
        </p:sp>
        <p:sp>
          <p:nvSpPr>
            <p:cNvPr id="28" name="文本框 351247"/>
            <p:cNvSpPr txBox="1">
              <a:spLocks noChangeArrowheads="1"/>
            </p:cNvSpPr>
            <p:nvPr/>
          </p:nvSpPr>
          <p:spPr bwMode="auto">
            <a:xfrm>
              <a:off x="2844" y="3059"/>
              <a:ext cx="59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 typeface="Arial" panose="020B0604020202020204" pitchFamily="34" charset="0"/>
                <a:buNone/>
              </a:pPr>
              <a:r>
                <a:rPr lang="en-US" altLang="zh-CN" sz="1600">
                  <a:solidFill>
                    <a:srgbClr val="FFFF00"/>
                  </a:solidFill>
                  <a:latin typeface="Times New Roman" panose="02020603050405020304" pitchFamily="18" charset="0"/>
                </a:rPr>
                <a:t>    10%</a:t>
              </a:r>
              <a:endParaRPr lang="en-US" altLang="zh-CN" sz="1600">
                <a:solidFill>
                  <a:srgbClr val="FFFF00"/>
                </a:solidFill>
              </a:endParaRPr>
            </a:p>
          </p:txBody>
        </p:sp>
        <p:sp>
          <p:nvSpPr>
            <p:cNvPr id="29" name="文本框 351248"/>
            <p:cNvSpPr txBox="1">
              <a:spLocks noChangeArrowheads="1"/>
            </p:cNvSpPr>
            <p:nvPr/>
          </p:nvSpPr>
          <p:spPr bwMode="auto">
            <a:xfrm>
              <a:off x="3443" y="3059"/>
              <a:ext cx="59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 typeface="Arial" panose="020B0604020202020204" pitchFamily="34" charset="0"/>
                <a:buNone/>
              </a:pPr>
              <a:r>
                <a:rPr lang="en-US" altLang="zh-CN" sz="1600">
                  <a:solidFill>
                    <a:srgbClr val="FFFF00"/>
                  </a:solidFill>
                  <a:latin typeface="Times New Roman" panose="02020603050405020304" pitchFamily="18" charset="0"/>
                </a:rPr>
                <a:t>   15%</a:t>
              </a:r>
              <a:endParaRPr lang="en-US" altLang="zh-CN" sz="1600">
                <a:solidFill>
                  <a:srgbClr val="FFFF00"/>
                </a:solidFill>
              </a:endParaRPr>
            </a:p>
          </p:txBody>
        </p:sp>
        <p:sp>
          <p:nvSpPr>
            <p:cNvPr id="30" name="文本框 351249"/>
            <p:cNvSpPr txBox="1">
              <a:spLocks noChangeArrowheads="1"/>
            </p:cNvSpPr>
            <p:nvPr/>
          </p:nvSpPr>
          <p:spPr bwMode="auto">
            <a:xfrm>
              <a:off x="1347" y="3565"/>
              <a:ext cx="269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2400" b="1">
                  <a:solidFill>
                    <a:srgbClr val="FFFF00"/>
                  </a:solidFill>
                  <a:latin typeface="楷体_GB2312" pitchFamily="49" charset="-122"/>
                  <a:ea typeface="楷体_GB2312" pitchFamily="49" charset="-122"/>
                </a:rPr>
                <a:t> </a:t>
              </a:r>
              <a:r>
                <a:rPr lang="zh-CN" altLang="en-US" sz="2000" b="1">
                  <a:solidFill>
                    <a:srgbClr val="FFFF00"/>
                  </a:solidFill>
                  <a:latin typeface="楷体_GB2312" pitchFamily="49" charset="-122"/>
                  <a:ea typeface="楷体_GB2312" pitchFamily="49" charset="-122"/>
                </a:rPr>
                <a:t>单因素敏感性分析图</a:t>
              </a:r>
            </a:p>
          </p:txBody>
        </p:sp>
      </p:grpSp>
      <p:sp>
        <p:nvSpPr>
          <p:cNvPr id="31" name="文本框 1"/>
          <p:cNvSpPr txBox="1">
            <a:spLocks noChangeArrowheads="1"/>
          </p:cNvSpPr>
          <p:nvPr/>
        </p:nvSpPr>
        <p:spPr bwMode="auto">
          <a:xfrm>
            <a:off x="551722" y="2097568"/>
            <a:ext cx="200646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FFFF00"/>
                </a:solidFill>
              </a:rPr>
              <a:t>问题：敏感性分析图都是线性的吗？</a:t>
            </a:r>
          </a:p>
        </p:txBody>
      </p:sp>
    </p:spTree>
    <p:custDataLst>
      <p:tags r:id="rId1"/>
    </p:custDataLst>
    <p:extLst>
      <p:ext uri="{BB962C8B-B14F-4D97-AF65-F5344CB8AC3E}">
        <p14:creationId xmlns:p14="http://schemas.microsoft.com/office/powerpoint/2010/main" val="3861053389"/>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2" y="736838"/>
            <a:ext cx="6546516" cy="584775"/>
          </a:xfrm>
          <a:prstGeom prst="rect">
            <a:avLst/>
          </a:prstGeom>
        </p:spPr>
        <p:txBody>
          <a:bodyPr wrap="square">
            <a:spAutoFit/>
          </a:bodyPr>
          <a:lstStyle/>
          <a:p>
            <a:r>
              <a:rPr lang="zh-CN" altLang="en-US" sz="3200" b="1" dirty="0">
                <a:solidFill>
                  <a:srgbClr val="FFFF00"/>
                </a:solidFill>
              </a:rPr>
              <a:t>临界点（绝对测定法）</a:t>
            </a:r>
          </a:p>
        </p:txBody>
      </p:sp>
      <p:sp>
        <p:nvSpPr>
          <p:cNvPr id="3" name="矩形 2"/>
          <p:cNvSpPr/>
          <p:nvPr/>
        </p:nvSpPr>
        <p:spPr>
          <a:xfrm>
            <a:off x="225468" y="1509502"/>
            <a:ext cx="7910187" cy="133882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临界点是指技术方案允许不确定性因素</a:t>
            </a:r>
            <a:r>
              <a:rPr lang="zh-CN" altLang="en-US" dirty="0" smtClean="0">
                <a:solidFill>
                  <a:schemeClr val="bg1"/>
                </a:solidFill>
                <a:latin typeface="微软雅黑" panose="020B0503020204020204" pitchFamily="34" charset="-122"/>
                <a:ea typeface="微软雅黑" panose="020B0503020204020204" pitchFamily="34" charset="-122"/>
              </a:rPr>
              <a:t>向 </a:t>
            </a:r>
            <a:r>
              <a:rPr lang="zh-CN" altLang="en-US" dirty="0">
                <a:solidFill>
                  <a:schemeClr val="bg1"/>
                </a:solidFill>
                <a:latin typeface="微软雅黑" panose="020B0503020204020204" pitchFamily="34" charset="-122"/>
                <a:ea typeface="微软雅黑" panose="020B0503020204020204" pitchFamily="34" charset="-122"/>
              </a:rPr>
              <a:t>不利方向变化的极限值。超过极限，</a:t>
            </a:r>
            <a:r>
              <a:rPr lang="zh-CN" altLang="en-US" dirty="0" smtClean="0">
                <a:solidFill>
                  <a:schemeClr val="bg1"/>
                </a:solidFill>
                <a:latin typeface="微软雅黑" panose="020B0503020204020204" pitchFamily="34" charset="-122"/>
                <a:ea typeface="微软雅黑" panose="020B0503020204020204" pitchFamily="34" charset="-122"/>
              </a:rPr>
              <a:t>技术方案</a:t>
            </a:r>
            <a:r>
              <a:rPr lang="zh-CN" altLang="en-US" dirty="0">
                <a:solidFill>
                  <a:schemeClr val="bg1"/>
                </a:solidFill>
                <a:latin typeface="微软雅黑" panose="020B0503020204020204" pitchFamily="34" charset="-122"/>
                <a:ea typeface="微软雅黑" panose="020B0503020204020204" pitchFamily="34" charset="-122"/>
              </a:rPr>
              <a:t>的效益指标将不可行。 </a:t>
            </a: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976792433"/>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2" y="736838"/>
            <a:ext cx="6546516" cy="584775"/>
          </a:xfrm>
          <a:prstGeom prst="rect">
            <a:avLst/>
          </a:prstGeom>
        </p:spPr>
        <p:txBody>
          <a:bodyPr wrap="square">
            <a:spAutoFit/>
          </a:bodyPr>
          <a:lstStyle/>
          <a:p>
            <a:r>
              <a:rPr lang="zh-CN" altLang="en-US" sz="3200" b="1" dirty="0">
                <a:solidFill>
                  <a:srgbClr val="FFFF00"/>
                </a:solidFill>
              </a:rPr>
              <a:t>临界点（绝对测定法）</a:t>
            </a:r>
          </a:p>
        </p:txBody>
      </p:sp>
      <p:sp>
        <p:nvSpPr>
          <p:cNvPr id="3" name="矩形 2"/>
          <p:cNvSpPr/>
          <p:nvPr/>
        </p:nvSpPr>
        <p:spPr>
          <a:xfrm>
            <a:off x="225468" y="1509502"/>
            <a:ext cx="7910187"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临界点是指技术方案允许不确定性因素</a:t>
            </a:r>
            <a:r>
              <a:rPr lang="zh-CN" altLang="en-US" dirty="0" smtClean="0">
                <a:solidFill>
                  <a:schemeClr val="bg1"/>
                </a:solidFill>
                <a:latin typeface="微软雅黑" panose="020B0503020204020204" pitchFamily="34" charset="-122"/>
                <a:ea typeface="微软雅黑" panose="020B0503020204020204" pitchFamily="34" charset="-122"/>
              </a:rPr>
              <a:t>向 </a:t>
            </a:r>
            <a:r>
              <a:rPr lang="zh-CN" altLang="en-US" dirty="0">
                <a:solidFill>
                  <a:schemeClr val="bg1"/>
                </a:solidFill>
                <a:latin typeface="微软雅黑" panose="020B0503020204020204" pitchFamily="34" charset="-122"/>
                <a:ea typeface="微软雅黑" panose="020B0503020204020204" pitchFamily="34" charset="-122"/>
              </a:rPr>
              <a:t>不利方向变化的极限值。超过极限，</a:t>
            </a:r>
            <a:r>
              <a:rPr lang="zh-CN" altLang="en-US" dirty="0" smtClean="0">
                <a:solidFill>
                  <a:schemeClr val="bg1"/>
                </a:solidFill>
                <a:latin typeface="微软雅黑" panose="020B0503020204020204" pitchFamily="34" charset="-122"/>
                <a:ea typeface="微软雅黑" panose="020B0503020204020204" pitchFamily="34" charset="-122"/>
              </a:rPr>
              <a:t>技术方案</a:t>
            </a:r>
            <a:r>
              <a:rPr lang="zh-CN" altLang="en-US" dirty="0">
                <a:solidFill>
                  <a:schemeClr val="bg1"/>
                </a:solidFill>
                <a:latin typeface="微软雅黑" panose="020B0503020204020204" pitchFamily="34" charset="-122"/>
                <a:ea typeface="微软雅黑" panose="020B0503020204020204" pitchFamily="34" charset="-122"/>
              </a:rPr>
              <a:t>的效益指标将不可行。 </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（五）选择方案</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 如果进行敏感性分析的目的是对不同的技术方案</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或某一技术方案的不同方案</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进行选择</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一般应选择敏感程度小、承受风险能力强、可靠性大的技术方案。</a:t>
            </a: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38557339"/>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2" y="736838"/>
            <a:ext cx="6546516" cy="584775"/>
          </a:xfrm>
          <a:prstGeom prst="rect">
            <a:avLst/>
          </a:prstGeom>
        </p:spPr>
        <p:txBody>
          <a:bodyPr wrap="square">
            <a:spAutoFit/>
          </a:bodyPr>
          <a:lstStyle/>
          <a:p>
            <a:r>
              <a:rPr lang="zh-CN" altLang="en-US" sz="3200" b="1" dirty="0">
                <a:solidFill>
                  <a:srgbClr val="FFFF00"/>
                </a:solidFill>
              </a:rPr>
              <a:t>敏感分析的优点：</a:t>
            </a:r>
          </a:p>
        </p:txBody>
      </p:sp>
      <p:sp>
        <p:nvSpPr>
          <p:cNvPr id="3" name="矩形 2"/>
          <p:cNvSpPr/>
          <p:nvPr/>
        </p:nvSpPr>
        <p:spPr>
          <a:xfrm>
            <a:off x="225468" y="1509502"/>
            <a:ext cx="7910187" cy="170540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敏感性分析在一定程度上对不确定性因素的变动对技术方案投资效果的影响做了定量的描述，有助于搞清技术方案对不确定性因素的不利变动所能容许的风险程度，有助于鉴别何者是敏感因素。</a:t>
            </a: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923716402"/>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371906" y="930906"/>
            <a:ext cx="5524938" cy="584775"/>
          </a:xfrm>
          <a:prstGeom prst="rect">
            <a:avLst/>
          </a:prstGeom>
        </p:spPr>
        <p:txBody>
          <a:bodyPr wrap="square">
            <a:spAutoFit/>
          </a:bodyPr>
          <a:lstStyle/>
          <a:p>
            <a:pPr algn="ctr"/>
            <a:r>
              <a:rPr lang="zh-CN" altLang="en-US" sz="3200" b="1" dirty="0" smtClean="0">
                <a:solidFill>
                  <a:srgbClr val="FFFF00"/>
                </a:solidFill>
              </a:rPr>
              <a:t>什么是不确定性分析？</a:t>
            </a:r>
            <a:endParaRPr lang="en-US" altLang="zh-CN" sz="3200" b="1" dirty="0" smtClean="0">
              <a:solidFill>
                <a:srgbClr val="FFFF00"/>
              </a:solidFill>
            </a:endParaRPr>
          </a:p>
        </p:txBody>
      </p:sp>
      <p:sp>
        <p:nvSpPr>
          <p:cNvPr id="9" name="矩形 8"/>
          <p:cNvSpPr/>
          <p:nvPr/>
        </p:nvSpPr>
        <p:spPr>
          <a:xfrm>
            <a:off x="484742" y="1509502"/>
            <a:ext cx="7387865"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smtClean="0">
                <a:solidFill>
                  <a:schemeClr val="bg1"/>
                </a:solidFill>
                <a:latin typeface="微软雅黑" panose="020B0503020204020204" pitchFamily="34" charset="-122"/>
                <a:ea typeface="微软雅黑" panose="020B0503020204020204" pitchFamily="34" charset="-122"/>
              </a:rPr>
              <a:t>1</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指研究和分析当影响项目经济效益的各种因素</a:t>
            </a:r>
            <a:r>
              <a:rPr lang="zh-CN" altLang="en-US" dirty="0" smtClean="0">
                <a:solidFill>
                  <a:schemeClr val="bg1"/>
                </a:solidFill>
                <a:latin typeface="微软雅黑" panose="020B0503020204020204" pitchFamily="34" charset="-122"/>
                <a:ea typeface="微软雅黑" panose="020B0503020204020204" pitchFamily="34" charset="-122"/>
              </a:rPr>
              <a:t>发生变化</a:t>
            </a:r>
            <a:r>
              <a:rPr lang="zh-CN" altLang="en-US" dirty="0">
                <a:solidFill>
                  <a:schemeClr val="bg1"/>
                </a:solidFill>
                <a:latin typeface="微软雅黑" panose="020B0503020204020204" pitchFamily="34" charset="-122"/>
                <a:ea typeface="微软雅黑" panose="020B0503020204020204" pitchFamily="34" charset="-122"/>
              </a:rPr>
              <a:t>时，拟建项目的经济效益会发生什么样的变化</a:t>
            </a:r>
            <a:r>
              <a:rPr lang="zh-CN" altLang="en-US" dirty="0" smtClean="0">
                <a:solidFill>
                  <a:schemeClr val="bg1"/>
                </a:solidFill>
                <a:latin typeface="微软雅黑" panose="020B0503020204020204" pitchFamily="34" charset="-122"/>
                <a:ea typeface="微软雅黑" panose="020B0503020204020204" pitchFamily="34" charset="-122"/>
              </a:rPr>
              <a:t>，以便</a:t>
            </a:r>
            <a:r>
              <a:rPr lang="zh-CN" altLang="en-US" dirty="0">
                <a:solidFill>
                  <a:schemeClr val="bg1"/>
                </a:solidFill>
                <a:latin typeface="微软雅黑" panose="020B0503020204020204" pitchFamily="34" charset="-122"/>
                <a:ea typeface="微软雅黑" panose="020B0503020204020204" pitchFamily="34" charset="-122"/>
              </a:rPr>
              <a:t>为正确的投资决策服务的一项工作</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风险：概率，指发生的</a:t>
            </a:r>
            <a:r>
              <a:rPr lang="zh-CN" altLang="en-US" dirty="0" smtClean="0">
                <a:solidFill>
                  <a:schemeClr val="bg1"/>
                </a:solidFill>
                <a:latin typeface="微软雅黑" panose="020B0503020204020204" pitchFamily="34" charset="-122"/>
                <a:ea typeface="微软雅黑" panose="020B0503020204020204" pitchFamily="34" charset="-122"/>
              </a:rPr>
              <a:t>可能性</a:t>
            </a: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不确定性：知道或不知道结果，不知道出现与否</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133558720"/>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2" y="736838"/>
            <a:ext cx="6546516" cy="584775"/>
          </a:xfrm>
          <a:prstGeom prst="rect">
            <a:avLst/>
          </a:prstGeom>
        </p:spPr>
        <p:txBody>
          <a:bodyPr wrap="square">
            <a:spAutoFit/>
          </a:bodyPr>
          <a:lstStyle/>
          <a:p>
            <a:r>
              <a:rPr lang="zh-CN" altLang="en-US" sz="3200" b="1" dirty="0">
                <a:solidFill>
                  <a:srgbClr val="FFFF00"/>
                </a:solidFill>
              </a:rPr>
              <a:t>敏感性分析</a:t>
            </a:r>
            <a:r>
              <a:rPr lang="zh-CN" altLang="en-US" sz="3200" b="1" dirty="0" smtClean="0">
                <a:solidFill>
                  <a:srgbClr val="FFFF00"/>
                </a:solidFill>
              </a:rPr>
              <a:t>局限性：</a:t>
            </a:r>
            <a:endParaRPr lang="zh-CN" altLang="en-US" sz="3200" b="1" dirty="0">
              <a:solidFill>
                <a:srgbClr val="FFFF00"/>
              </a:solidFill>
            </a:endParaRPr>
          </a:p>
        </p:txBody>
      </p:sp>
      <p:sp>
        <p:nvSpPr>
          <p:cNvPr id="3" name="矩形 2"/>
          <p:cNvSpPr/>
          <p:nvPr/>
        </p:nvSpPr>
        <p:spPr>
          <a:xfrm>
            <a:off x="225468" y="1509502"/>
            <a:ext cx="7910187" cy="1754326"/>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主要依靠分析人员凭借主观经验来分析判断，难免存在片面性。</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不能说明不确定性因素发生变动的可能性是大还是小。</a:t>
            </a:r>
          </a:p>
          <a:p>
            <a:pPr lvl="1">
              <a:lnSpc>
                <a:spcPct val="150000"/>
              </a:lnSpc>
              <a:buClr>
                <a:srgbClr val="FFFF00"/>
              </a:buClr>
            </a:pPr>
            <a:endParaRPr lang="en-US" altLang="zh-CN" dirty="0" smtClean="0">
              <a:solidFill>
                <a:schemeClr val="bg1"/>
              </a:solidFill>
              <a:latin typeface="微软雅黑" panose="020B0503020204020204" pitchFamily="34" charset="-122"/>
              <a:ea typeface="微软雅黑" panose="020B0503020204020204" pitchFamily="34" charset="-122"/>
            </a:endParaRP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144616529"/>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文本框 476163"/>
          <p:cNvSpPr txBox="1">
            <a:spLocks noChangeArrowheads="1"/>
          </p:cNvSpPr>
          <p:nvPr/>
        </p:nvSpPr>
        <p:spPr bwMode="auto">
          <a:xfrm>
            <a:off x="456300" y="456380"/>
            <a:ext cx="8461375"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000" dirty="0">
                <a:latin typeface="楷体_GB2312" pitchFamily="49" charset="-122"/>
                <a:ea typeface="楷体_GB2312" pitchFamily="49" charset="-122"/>
              </a:rPr>
              <a:t>例题讲解：</a:t>
            </a:r>
          </a:p>
          <a:p>
            <a:pPr eaLnBrk="1" hangingPunct="1">
              <a:spcBef>
                <a:spcPct val="0"/>
              </a:spcBef>
              <a:buFont typeface="Arial" panose="020B0604020202020204" pitchFamily="34" charset="0"/>
              <a:buNone/>
            </a:pPr>
            <a:r>
              <a:rPr lang="en-US" altLang="zh-CN" sz="2000" dirty="0">
                <a:latin typeface="楷体_GB2312" pitchFamily="49" charset="-122"/>
                <a:ea typeface="楷体_GB2312" pitchFamily="49" charset="-122"/>
              </a:rPr>
              <a:t>1.[2007</a:t>
            </a:r>
            <a:r>
              <a:rPr lang="zh-CN" altLang="en-US" sz="2000" dirty="0">
                <a:latin typeface="楷体_GB2312" pitchFamily="49" charset="-122"/>
                <a:ea typeface="楷体_GB2312" pitchFamily="49" charset="-122"/>
              </a:rPr>
              <a:t>真题</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进行建设项目敏感性分析时</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如果主要分析方案状态和参数变化对投资回收快慢与对方案超额净收益的影响</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应选取的分析指标为</a:t>
            </a:r>
            <a:r>
              <a:rPr lang="en-US" altLang="zh-CN" sz="2000" dirty="0">
                <a:latin typeface="楷体_GB2312" pitchFamily="49" charset="-122"/>
                <a:ea typeface="楷体_GB2312" pitchFamily="49" charset="-122"/>
              </a:rPr>
              <a:t>( </a:t>
            </a:r>
            <a:r>
              <a:rPr lang="en-US" altLang="zh-CN" sz="2000" dirty="0" smtClean="0">
                <a:latin typeface="楷体_GB2312" pitchFamily="49" charset="-122"/>
                <a:ea typeface="楷体_GB2312" pitchFamily="49" charset="-122"/>
              </a:rPr>
              <a:t>  </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a:t>
            </a:r>
          </a:p>
          <a:p>
            <a:pPr eaLnBrk="1" hangingPunct="1">
              <a:spcBef>
                <a:spcPct val="0"/>
              </a:spcBef>
              <a:buFont typeface="Arial" panose="020B0604020202020204" pitchFamily="34" charset="0"/>
              <a:buNone/>
            </a:pPr>
            <a:endParaRPr lang="zh-CN" altLang="en-US" sz="2000" dirty="0">
              <a:latin typeface="楷体_GB2312" pitchFamily="49" charset="-122"/>
              <a:ea typeface="楷体_GB2312" pitchFamily="49" charset="-122"/>
            </a:endParaRPr>
          </a:p>
          <a:p>
            <a:pPr eaLnBrk="1" hangingPunct="1">
              <a:spcBef>
                <a:spcPct val="0"/>
              </a:spcBef>
              <a:buFont typeface="Arial" panose="020B0604020202020204" pitchFamily="34" charset="0"/>
              <a:buNone/>
            </a:pPr>
            <a:r>
              <a:rPr lang="en-US" altLang="zh-CN" sz="2000" dirty="0">
                <a:latin typeface="楷体_GB2312" pitchFamily="49" charset="-122"/>
                <a:ea typeface="楷体_GB2312" pitchFamily="49" charset="-122"/>
              </a:rPr>
              <a:t>A.</a:t>
            </a:r>
            <a:r>
              <a:rPr lang="zh-CN" altLang="en-US" sz="2000" dirty="0">
                <a:latin typeface="楷体_GB2312" pitchFamily="49" charset="-122"/>
                <a:ea typeface="楷体_GB2312" pitchFamily="49" charset="-122"/>
              </a:rPr>
              <a:t>财务内部收益率与财务净现值 </a:t>
            </a:r>
            <a:br>
              <a:rPr lang="zh-CN" altLang="en-US" sz="2000" dirty="0">
                <a:latin typeface="楷体_GB2312" pitchFamily="49" charset="-122"/>
                <a:ea typeface="楷体_GB2312" pitchFamily="49" charset="-122"/>
              </a:rPr>
            </a:br>
            <a:r>
              <a:rPr lang="en-US" altLang="zh-CN" sz="2000" dirty="0">
                <a:latin typeface="楷体_GB2312" pitchFamily="49" charset="-122"/>
                <a:ea typeface="楷体_GB2312" pitchFamily="49" charset="-122"/>
              </a:rPr>
              <a:t>B.</a:t>
            </a:r>
            <a:r>
              <a:rPr lang="zh-CN" altLang="en-US" sz="2000" dirty="0">
                <a:latin typeface="楷体_GB2312" pitchFamily="49" charset="-122"/>
                <a:ea typeface="楷体_GB2312" pitchFamily="49" charset="-122"/>
              </a:rPr>
              <a:t>投资回收期与财务内部收益率</a:t>
            </a:r>
            <a:br>
              <a:rPr lang="zh-CN" altLang="en-US" sz="2000" dirty="0">
                <a:latin typeface="楷体_GB2312" pitchFamily="49" charset="-122"/>
                <a:ea typeface="楷体_GB2312" pitchFamily="49" charset="-122"/>
              </a:rPr>
            </a:br>
            <a:r>
              <a:rPr lang="en-US" altLang="zh-CN" sz="2000" dirty="0">
                <a:latin typeface="楷体_GB2312" pitchFamily="49" charset="-122"/>
                <a:ea typeface="楷体_GB2312" pitchFamily="49" charset="-122"/>
              </a:rPr>
              <a:t>C.</a:t>
            </a:r>
            <a:r>
              <a:rPr lang="zh-CN" altLang="en-US" sz="2000" dirty="0">
                <a:latin typeface="楷体_GB2312" pitchFamily="49" charset="-122"/>
                <a:ea typeface="楷体_GB2312" pitchFamily="49" charset="-122"/>
              </a:rPr>
              <a:t>投资回收期与财务净现值 </a:t>
            </a:r>
            <a:br>
              <a:rPr lang="zh-CN" altLang="en-US" sz="2000" dirty="0">
                <a:latin typeface="楷体_GB2312" pitchFamily="49" charset="-122"/>
                <a:ea typeface="楷体_GB2312" pitchFamily="49" charset="-122"/>
              </a:rPr>
            </a:br>
            <a:r>
              <a:rPr lang="en-US" altLang="zh-CN" sz="2000" dirty="0">
                <a:latin typeface="楷体_GB2312" pitchFamily="49" charset="-122"/>
                <a:ea typeface="楷体_GB2312" pitchFamily="49" charset="-122"/>
              </a:rPr>
              <a:t>D.</a:t>
            </a:r>
            <a:r>
              <a:rPr lang="zh-CN" altLang="en-US" sz="2000" dirty="0">
                <a:latin typeface="楷体_GB2312" pitchFamily="49" charset="-122"/>
                <a:ea typeface="楷体_GB2312" pitchFamily="49" charset="-122"/>
              </a:rPr>
              <a:t>建设工期与财务净现值</a:t>
            </a:r>
          </a:p>
          <a:p>
            <a:pPr eaLnBrk="1" hangingPunct="1">
              <a:spcBef>
                <a:spcPct val="0"/>
              </a:spcBef>
              <a:buFont typeface="Arial" panose="020B0604020202020204" pitchFamily="34" charset="0"/>
              <a:buNone/>
            </a:pPr>
            <a:endParaRPr lang="zh-CN" altLang="en-US" sz="2000" dirty="0">
              <a:latin typeface="楷体_GB2312" pitchFamily="49" charset="-122"/>
              <a:ea typeface="楷体_GB2312" pitchFamily="49" charset="-122"/>
            </a:endParaRPr>
          </a:p>
          <a:p>
            <a:pPr eaLnBrk="1" hangingPunct="1">
              <a:spcBef>
                <a:spcPct val="0"/>
              </a:spcBef>
              <a:buFont typeface="Arial" panose="020B0604020202020204" pitchFamily="34" charset="0"/>
              <a:buNone/>
            </a:pPr>
            <a:r>
              <a:rPr lang="en-US" altLang="zh-CN" sz="2000" dirty="0">
                <a:latin typeface="楷体_GB2312" pitchFamily="49" charset="-122"/>
                <a:ea typeface="楷体_GB2312" pitchFamily="49" charset="-122"/>
              </a:rPr>
              <a:t>2</a:t>
            </a:r>
            <a:r>
              <a:rPr lang="zh-CN" altLang="en-US" sz="2000" dirty="0">
                <a:latin typeface="楷体_GB2312" pitchFamily="49" charset="-122"/>
                <a:ea typeface="楷体_GB2312" pitchFamily="49" charset="-122"/>
              </a:rPr>
              <a:t>．</a:t>
            </a:r>
            <a:r>
              <a:rPr lang="en-US" altLang="zh-CN" sz="2000" dirty="0">
                <a:latin typeface="楷体_GB2312" pitchFamily="49" charset="-122"/>
                <a:ea typeface="楷体_GB2312" pitchFamily="49" charset="-122"/>
              </a:rPr>
              <a:t>[2006</a:t>
            </a:r>
            <a:r>
              <a:rPr lang="zh-CN" altLang="en-US" sz="2000" dirty="0">
                <a:latin typeface="楷体_GB2312" pitchFamily="49" charset="-122"/>
                <a:ea typeface="楷体_GB2312" pitchFamily="49" charset="-122"/>
              </a:rPr>
              <a:t>真题</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根据对项目不同方案的敏感性分析，投资者应选择（ </a:t>
            </a:r>
            <a:r>
              <a:rPr lang="en-US" altLang="zh-CN" sz="2000" dirty="0" smtClean="0">
                <a:latin typeface="楷体_GB2312" pitchFamily="49" charset="-122"/>
                <a:ea typeface="楷体_GB2312" pitchFamily="49" charset="-122"/>
              </a:rPr>
              <a:t>  </a:t>
            </a:r>
            <a:r>
              <a:rPr lang="zh-CN" altLang="en-US" sz="2000" dirty="0">
                <a:latin typeface="楷体_GB2312" pitchFamily="49" charset="-122"/>
                <a:ea typeface="楷体_GB2312" pitchFamily="49" charset="-122"/>
              </a:rPr>
              <a:t>）的方案实施。   </a:t>
            </a:r>
            <a:br>
              <a:rPr lang="zh-CN" altLang="en-US" sz="2000" dirty="0">
                <a:latin typeface="楷体_GB2312" pitchFamily="49" charset="-122"/>
                <a:ea typeface="楷体_GB2312" pitchFamily="49" charset="-122"/>
              </a:rPr>
            </a:br>
            <a:r>
              <a:rPr lang="en-US" altLang="zh-CN" sz="2000" dirty="0">
                <a:latin typeface="楷体_GB2312" pitchFamily="49" charset="-122"/>
                <a:ea typeface="楷体_GB2312" pitchFamily="49" charset="-122"/>
              </a:rPr>
              <a:t>A.</a:t>
            </a:r>
            <a:r>
              <a:rPr lang="zh-CN" altLang="en-US" sz="2000" dirty="0">
                <a:latin typeface="楷体_GB2312" pitchFamily="49" charset="-122"/>
                <a:ea typeface="楷体_GB2312" pitchFamily="49" charset="-122"/>
              </a:rPr>
              <a:t>项目盈亏平衡点高，抗风险能力适中 </a:t>
            </a:r>
          </a:p>
          <a:p>
            <a:pPr eaLnBrk="1" hangingPunct="1">
              <a:spcBef>
                <a:spcPct val="0"/>
              </a:spcBef>
              <a:buFont typeface="Arial" panose="020B0604020202020204" pitchFamily="34" charset="0"/>
              <a:buNone/>
            </a:pPr>
            <a:r>
              <a:rPr lang="en-US" altLang="zh-CN" sz="2000" dirty="0">
                <a:latin typeface="楷体_GB2312" pitchFamily="49" charset="-122"/>
                <a:ea typeface="楷体_GB2312" pitchFamily="49" charset="-122"/>
              </a:rPr>
              <a:t>B.</a:t>
            </a:r>
            <a:r>
              <a:rPr lang="zh-CN" altLang="en-US" sz="2000" dirty="0">
                <a:latin typeface="楷体_GB2312" pitchFamily="49" charset="-122"/>
                <a:ea typeface="楷体_GB2312" pitchFamily="49" charset="-122"/>
              </a:rPr>
              <a:t>项目盈亏平衡点低，承受风险能力弱   </a:t>
            </a:r>
            <a:br>
              <a:rPr lang="zh-CN" altLang="en-US" sz="2000" dirty="0">
                <a:latin typeface="楷体_GB2312" pitchFamily="49" charset="-122"/>
                <a:ea typeface="楷体_GB2312" pitchFamily="49" charset="-122"/>
              </a:rPr>
            </a:br>
            <a:r>
              <a:rPr lang="en-US" altLang="zh-CN" sz="2000" dirty="0">
                <a:latin typeface="楷体_GB2312" pitchFamily="49" charset="-122"/>
                <a:ea typeface="楷体_GB2312" pitchFamily="49" charset="-122"/>
              </a:rPr>
              <a:t>C.</a:t>
            </a:r>
            <a:r>
              <a:rPr lang="zh-CN" altLang="en-US" sz="2000" dirty="0">
                <a:latin typeface="楷体_GB2312" pitchFamily="49" charset="-122"/>
                <a:ea typeface="楷体_GB2312" pitchFamily="49" charset="-122"/>
              </a:rPr>
              <a:t>项目敏感程度大，抗风险能力强 </a:t>
            </a:r>
          </a:p>
          <a:p>
            <a:pPr eaLnBrk="1" hangingPunct="1">
              <a:spcBef>
                <a:spcPct val="0"/>
              </a:spcBef>
              <a:buFont typeface="Arial" panose="020B0604020202020204" pitchFamily="34" charset="0"/>
              <a:buNone/>
            </a:pPr>
            <a:r>
              <a:rPr lang="en-US" altLang="zh-CN" sz="2000" dirty="0">
                <a:latin typeface="楷体_GB2312" pitchFamily="49" charset="-122"/>
                <a:ea typeface="楷体_GB2312" pitchFamily="49" charset="-122"/>
              </a:rPr>
              <a:t>D.</a:t>
            </a:r>
            <a:r>
              <a:rPr lang="zh-CN" altLang="en-US" sz="2000" dirty="0">
                <a:latin typeface="楷体_GB2312" pitchFamily="49" charset="-122"/>
                <a:ea typeface="楷体_GB2312" pitchFamily="49" charset="-122"/>
              </a:rPr>
              <a:t>项目敏感程度小，抗风险能力强  </a:t>
            </a:r>
            <a:br>
              <a:rPr lang="zh-CN" altLang="en-US" sz="2000" dirty="0">
                <a:latin typeface="楷体_GB2312" pitchFamily="49" charset="-122"/>
                <a:ea typeface="楷体_GB2312" pitchFamily="49" charset="-122"/>
              </a:rPr>
            </a:br>
            <a:endParaRPr lang="zh-CN" altLang="en-US" sz="2000" dirty="0">
              <a:latin typeface="楷体_GB2312" pitchFamily="49" charset="-122"/>
              <a:ea typeface="楷体_GB2312" pitchFamily="49" charset="-122"/>
            </a:endParaRPr>
          </a:p>
        </p:txBody>
      </p:sp>
    </p:spTree>
    <p:extLst>
      <p:ext uri="{BB962C8B-B14F-4D97-AF65-F5344CB8AC3E}">
        <p14:creationId xmlns:p14="http://schemas.microsoft.com/office/powerpoint/2010/main" val="1284156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日期占位符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002141E0-2209-441F-9460-8FCDA7B89A93}" type="datetime1">
              <a:rPr lang="zh-CN" altLang="en-US" sz="1050"/>
              <a:pPr>
                <a:spcBef>
                  <a:spcPct val="0"/>
                </a:spcBef>
                <a:buFont typeface="Arial" panose="020B0604020202020204" pitchFamily="34" charset="0"/>
                <a:buNone/>
              </a:pPr>
              <a:t>2021-10-13</a:t>
            </a:fld>
            <a:endParaRPr lang="zh-CN" altLang="en-US" sz="1050"/>
          </a:p>
        </p:txBody>
      </p:sp>
      <p:sp>
        <p:nvSpPr>
          <p:cNvPr id="178179"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F7840FB0-5B6D-47C3-8F25-817F50E81CE5}" type="slidenum">
              <a:rPr altLang="en-US" sz="1050"/>
              <a:pPr>
                <a:spcBef>
                  <a:spcPct val="0"/>
                </a:spcBef>
                <a:buFont typeface="Arial" panose="020B0604020202020204" pitchFamily="34" charset="0"/>
                <a:buNone/>
              </a:pPr>
              <a:t>32</a:t>
            </a:fld>
            <a:endParaRPr lang="zh-CN" altLang="en-US" sz="1050"/>
          </a:p>
        </p:txBody>
      </p:sp>
      <p:sp>
        <p:nvSpPr>
          <p:cNvPr id="178180" name="文本框 4"/>
          <p:cNvSpPr txBox="1">
            <a:spLocks noChangeArrowheads="1"/>
          </p:cNvSpPr>
          <p:nvPr>
            <p:custDataLst>
              <p:tags r:id="rId2"/>
            </p:custDataLst>
          </p:nvPr>
        </p:nvSpPr>
        <p:spPr bwMode="auto">
          <a:xfrm>
            <a:off x="1828800" y="652463"/>
            <a:ext cx="5486400" cy="160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a:t>
            </a:r>
            <a:r>
              <a:rPr lang="zh-CN" altLang="en-US" sz="1800"/>
              <a:t>真题精选</a:t>
            </a:r>
            <a:r>
              <a:rPr lang="en-US" altLang="zh-CN" sz="1800"/>
              <a:t>1】</a:t>
            </a:r>
            <a:r>
              <a:rPr lang="zh-CN" altLang="zh-CN" sz="1800"/>
              <a:t>技术方案评价中的敏感性分析是通过分析确定评价指标对不确定因素的敏感程度和技术方案</a:t>
            </a:r>
            <a:r>
              <a:rPr lang="zh-CN" altLang="en-US" sz="1800"/>
              <a:t>（ ）</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8181" name="文本框 5"/>
          <p:cNvSpPr txBox="1">
            <a:spLocks noChangeArrowheads="1"/>
          </p:cNvSpPr>
          <p:nvPr>
            <p:custDataLst>
              <p:tags r:id="rId3"/>
            </p:custDataLst>
          </p:nvPr>
        </p:nvSpPr>
        <p:spPr bwMode="auto">
          <a:xfrm>
            <a:off x="2514600" y="2089548"/>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对其变化的承受能力</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8182" name="文本框 6"/>
          <p:cNvSpPr txBox="1">
            <a:spLocks noChangeArrowheads="1"/>
          </p:cNvSpPr>
          <p:nvPr>
            <p:custDataLst>
              <p:tags r:id="rId4"/>
            </p:custDataLst>
          </p:nvPr>
        </p:nvSpPr>
        <p:spPr bwMode="auto">
          <a:xfrm>
            <a:off x="2514600" y="2732485"/>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盈利能力</a:t>
            </a:r>
            <a:endParaRPr lang="zh-CN" altLang="en-US" sz="195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8183" name="文本框 7"/>
          <p:cNvSpPr txBox="1">
            <a:spLocks noChangeArrowheads="1"/>
          </p:cNvSpPr>
          <p:nvPr>
            <p:custDataLst>
              <p:tags r:id="rId5"/>
            </p:custDataLst>
          </p:nvPr>
        </p:nvSpPr>
        <p:spPr bwMode="auto">
          <a:xfrm>
            <a:off x="2514600" y="3375423"/>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风险的概率</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8184" name="文本框 8"/>
          <p:cNvSpPr txBox="1">
            <a:spLocks noChangeArrowheads="1"/>
          </p:cNvSpPr>
          <p:nvPr>
            <p:custDataLst>
              <p:tags r:id="rId6"/>
            </p:custDataLst>
          </p:nvPr>
        </p:nvSpPr>
        <p:spPr bwMode="auto">
          <a:xfrm>
            <a:off x="2514600" y="4018360"/>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偿债能力</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a:xfrm>
            <a:off x="1978819" y="2137172"/>
            <a:ext cx="385763"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978819" y="2780110"/>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978819" y="3423047"/>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978819" y="4065985"/>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5772150" y="4661297"/>
            <a:ext cx="1157288" cy="30837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8190" name="组合 18"/>
          <p:cNvGrpSpPr>
            <a:grpSpLocks/>
          </p:cNvGrpSpPr>
          <p:nvPr>
            <p:custDataLst>
              <p:tags r:id="rId12"/>
            </p:custDataLst>
          </p:nvPr>
        </p:nvGrpSpPr>
        <p:grpSpPr bwMode="auto">
          <a:xfrm>
            <a:off x="0" y="0"/>
            <a:ext cx="6858000" cy="490220"/>
            <a:chOff x="-1524000" y="0"/>
            <a:chExt cx="9144000" cy="653627"/>
          </a:xfrm>
        </p:grpSpPr>
        <p:sp>
          <p:nvSpPr>
            <p:cNvPr id="15" name="TitleBackground"/>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6" name="ColorBlock"/>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78194" name="TypeText"/>
            <p:cNvSpPr txBox="1">
              <a:spLocks noChangeArrowheads="1"/>
            </p:cNvSpPr>
            <p:nvPr>
              <p:custDataLst>
                <p:tags r:id="rId16"/>
              </p:custDataLst>
            </p:nvPr>
          </p:nvSpPr>
          <p:spPr bwMode="auto">
            <a:xfrm>
              <a:off x="-1185333"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8195" name="TipText"/>
            <p:cNvSpPr txBox="1">
              <a:spLocks noChangeArrowheads="1"/>
            </p:cNvSpPr>
            <p:nvPr>
              <p:custDataLst>
                <p:tags r:id="rId17"/>
              </p:custDataLst>
            </p:nvPr>
          </p:nvSpPr>
          <p:spPr bwMode="auto">
            <a:xfrm>
              <a:off x="146473" y="145627"/>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327012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日期占位符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44F59CB9-3002-4534-AF47-7E4E8B390FC8}" type="datetime1">
              <a:rPr lang="zh-CN" altLang="en-US" sz="1050"/>
              <a:pPr>
                <a:spcBef>
                  <a:spcPct val="0"/>
                </a:spcBef>
                <a:buFont typeface="Arial" panose="020B0604020202020204" pitchFamily="34" charset="0"/>
                <a:buNone/>
              </a:pPr>
              <a:t>2021-10-13</a:t>
            </a:fld>
            <a:endParaRPr lang="zh-CN" altLang="en-US" sz="1050"/>
          </a:p>
        </p:txBody>
      </p:sp>
      <p:sp>
        <p:nvSpPr>
          <p:cNvPr id="179203"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9D2D895E-D67F-41A9-AC94-B4AC3BF9C76A}" type="slidenum">
              <a:rPr altLang="en-US" sz="1050"/>
              <a:pPr>
                <a:spcBef>
                  <a:spcPct val="0"/>
                </a:spcBef>
                <a:buFont typeface="Arial" panose="020B0604020202020204" pitchFamily="34" charset="0"/>
                <a:buNone/>
              </a:pPr>
              <a:t>33</a:t>
            </a:fld>
            <a:endParaRPr lang="zh-CN" altLang="en-US" sz="1050"/>
          </a:p>
        </p:txBody>
      </p:sp>
      <p:sp>
        <p:nvSpPr>
          <p:cNvPr id="179204" name="文本框 4"/>
          <p:cNvSpPr txBox="1">
            <a:spLocks noChangeArrowheads="1"/>
          </p:cNvSpPr>
          <p:nvPr>
            <p:custDataLst>
              <p:tags r:id="rId2"/>
            </p:custDataLst>
          </p:nvPr>
        </p:nvSpPr>
        <p:spPr bwMode="auto">
          <a:xfrm>
            <a:off x="1978819" y="457200"/>
            <a:ext cx="5486400" cy="160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a:t>
            </a:r>
            <a:r>
              <a:rPr lang="zh-CN" altLang="en-US" sz="1800"/>
              <a:t>真题精选</a:t>
            </a:r>
            <a:r>
              <a:rPr lang="en-US" altLang="zh-CN" sz="1800"/>
              <a:t>】</a:t>
            </a:r>
            <a:r>
              <a:rPr lang="zh-CN" altLang="zh-CN" sz="1800"/>
              <a:t>根据下面的单因素敏感性分析图，投资额、产品价格、经营成本三个不确定性因素对方案的影响程度由高到低依次为</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9205" name="文本框 5"/>
          <p:cNvSpPr txBox="1">
            <a:spLocks noChangeArrowheads="1"/>
          </p:cNvSpPr>
          <p:nvPr>
            <p:custDataLst>
              <p:tags r:id="rId3"/>
            </p:custDataLst>
          </p:nvPr>
        </p:nvSpPr>
        <p:spPr bwMode="auto">
          <a:xfrm>
            <a:off x="1868091" y="1958579"/>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产品价格一投资额一经营成本</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9206" name="文本框 6"/>
          <p:cNvSpPr txBox="1">
            <a:spLocks noChangeArrowheads="1"/>
          </p:cNvSpPr>
          <p:nvPr>
            <p:custDataLst>
              <p:tags r:id="rId4"/>
            </p:custDataLst>
          </p:nvPr>
        </p:nvSpPr>
        <p:spPr bwMode="auto">
          <a:xfrm>
            <a:off x="1868091" y="2601516"/>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投资额一产品价格一经营成本</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9207" name="文本框 7"/>
          <p:cNvSpPr txBox="1">
            <a:spLocks noChangeArrowheads="1"/>
          </p:cNvSpPr>
          <p:nvPr>
            <p:custDataLst>
              <p:tags r:id="rId5"/>
            </p:custDataLst>
          </p:nvPr>
        </p:nvSpPr>
        <p:spPr bwMode="auto">
          <a:xfrm>
            <a:off x="1868091" y="3244454"/>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投资额一经营成本一产品价格</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9208" name="文本框 8"/>
          <p:cNvSpPr txBox="1">
            <a:spLocks noChangeArrowheads="1"/>
          </p:cNvSpPr>
          <p:nvPr>
            <p:custDataLst>
              <p:tags r:id="rId6"/>
            </p:custDataLst>
          </p:nvPr>
        </p:nvSpPr>
        <p:spPr bwMode="auto">
          <a:xfrm>
            <a:off x="1868091" y="3887391"/>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经营成本一投资额一产品价格</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a:xfrm>
            <a:off x="1332310" y="2006203"/>
            <a:ext cx="385763"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332310" y="2649141"/>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332310" y="3292078"/>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332310" y="3935016"/>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5125641" y="4530328"/>
            <a:ext cx="1157288" cy="30837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9214" name="组合 37"/>
          <p:cNvGrpSpPr>
            <a:grpSpLocks/>
          </p:cNvGrpSpPr>
          <p:nvPr/>
        </p:nvGrpSpPr>
        <p:grpSpPr bwMode="auto">
          <a:xfrm>
            <a:off x="5005388" y="1721644"/>
            <a:ext cx="3105150" cy="1601391"/>
            <a:chOff x="1492136" y="163675"/>
            <a:chExt cx="2965238" cy="1262393"/>
          </a:xfrm>
        </p:grpSpPr>
        <p:cxnSp>
          <p:nvCxnSpPr>
            <p:cNvPr id="39" name="直接箭头连接符 38"/>
            <p:cNvCxnSpPr/>
            <p:nvPr/>
          </p:nvCxnSpPr>
          <p:spPr>
            <a:xfrm>
              <a:off x="1492136" y="1147309"/>
              <a:ext cx="2289873"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40" name="直接箭头连接符 39"/>
            <p:cNvCxnSpPr/>
            <p:nvPr/>
          </p:nvCxnSpPr>
          <p:spPr>
            <a:xfrm flipV="1">
              <a:off x="2525649" y="187140"/>
              <a:ext cx="0" cy="1097202"/>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41" name="文本框 34"/>
            <p:cNvSpPr txBox="1"/>
            <p:nvPr/>
          </p:nvSpPr>
          <p:spPr>
            <a:xfrm>
              <a:off x="3709243" y="1014969"/>
              <a:ext cx="748131" cy="3604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gn="just">
                <a:defRPr/>
              </a:pPr>
              <a:r>
                <a:rPr lang="zh-CN" altLang="en-US" sz="600" dirty="0">
                  <a:latin typeface="Times New Roman" panose="02020603050405020304" pitchFamily="18" charset="0"/>
                  <a:cs typeface="Times New Roman" panose="02020603050405020304" pitchFamily="18" charset="0"/>
                </a:rPr>
                <a:t>不确定因素</a:t>
              </a:r>
              <a:endParaRPr lang="zh-CN" altLang="en-US" sz="900" dirty="0">
                <a:cs typeface="Times New Roman" panose="02020603050405020304" pitchFamily="18" charset="0"/>
              </a:endParaRPr>
            </a:p>
            <a:p>
              <a:pPr algn="just">
                <a:defRPr/>
              </a:pPr>
              <a:r>
                <a:rPr lang="zh-CN" altLang="en-US" sz="600" dirty="0">
                  <a:latin typeface="Times New Roman" panose="02020603050405020304" pitchFamily="18" charset="0"/>
                  <a:cs typeface="Times New Roman" panose="02020603050405020304" pitchFamily="18" charset="0"/>
                </a:rPr>
                <a:t>变化幅度</a:t>
              </a:r>
              <a:r>
                <a:rPr lang="en-US" sz="600" dirty="0">
                  <a:latin typeface="Times New Roman" panose="02020603050405020304" pitchFamily="18" charset="0"/>
                  <a:cs typeface="Times New Roman" panose="02020603050405020304" pitchFamily="18" charset="0"/>
                </a:rPr>
                <a:t>(%)</a:t>
              </a:r>
              <a:endParaRPr lang="zh-CN" altLang="en-US" sz="900" dirty="0">
                <a:cs typeface="Times New Roman" panose="02020603050405020304" pitchFamily="18" charset="0"/>
              </a:endParaRPr>
            </a:p>
          </p:txBody>
        </p:sp>
        <p:sp>
          <p:nvSpPr>
            <p:cNvPr id="42" name="文本框 34"/>
            <p:cNvSpPr txBox="1"/>
            <p:nvPr/>
          </p:nvSpPr>
          <p:spPr>
            <a:xfrm>
              <a:off x="1803668" y="1164203"/>
              <a:ext cx="578722" cy="26186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gn="just">
                <a:defRPr/>
              </a:pPr>
              <a:r>
                <a:rPr lang="en-US" sz="788">
                  <a:latin typeface="Times New Roman" panose="02020603050405020304" pitchFamily="18" charset="0"/>
                  <a:cs typeface="Times New Roman" panose="02020603050405020304" pitchFamily="18" charset="0"/>
                </a:rPr>
                <a:t>-5.37%</a:t>
              </a:r>
              <a:endParaRPr lang="zh-CN" altLang="en-US" sz="900">
                <a:cs typeface="Times New Roman" panose="02020603050405020304" pitchFamily="18" charset="0"/>
              </a:endParaRPr>
            </a:p>
          </p:txBody>
        </p:sp>
        <p:sp>
          <p:nvSpPr>
            <p:cNvPr id="43" name="文本框 34"/>
            <p:cNvSpPr txBox="1"/>
            <p:nvPr/>
          </p:nvSpPr>
          <p:spPr>
            <a:xfrm>
              <a:off x="2688237" y="1138862"/>
              <a:ext cx="534380" cy="26280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gn="just">
                <a:defRPr/>
              </a:pPr>
              <a:r>
                <a:rPr lang="en-US" sz="788">
                  <a:latin typeface="Times New Roman" panose="02020603050405020304" pitchFamily="18" charset="0"/>
                  <a:cs typeface="Times New Roman" panose="02020603050405020304" pitchFamily="18" charset="0"/>
                </a:rPr>
                <a:t>9.65%</a:t>
              </a:r>
              <a:endParaRPr lang="zh-CN" altLang="en-US" sz="900">
                <a:cs typeface="Times New Roman" panose="02020603050405020304" pitchFamily="18" charset="0"/>
              </a:endParaRPr>
            </a:p>
          </p:txBody>
        </p:sp>
        <p:sp>
          <p:nvSpPr>
            <p:cNvPr id="44" name="文本框 34"/>
            <p:cNvSpPr txBox="1"/>
            <p:nvPr/>
          </p:nvSpPr>
          <p:spPr>
            <a:xfrm>
              <a:off x="3221480" y="1136046"/>
              <a:ext cx="534380" cy="26186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gn="just">
                <a:defRPr/>
              </a:pPr>
              <a:r>
                <a:rPr lang="en-US" sz="788">
                  <a:latin typeface="Times New Roman" panose="02020603050405020304" pitchFamily="18" charset="0"/>
                  <a:cs typeface="Times New Roman" panose="02020603050405020304" pitchFamily="18" charset="0"/>
                </a:rPr>
                <a:t>13.4%</a:t>
              </a:r>
              <a:endParaRPr lang="zh-CN" altLang="en-US" sz="900">
                <a:cs typeface="Times New Roman" panose="02020603050405020304" pitchFamily="18" charset="0"/>
              </a:endParaRPr>
            </a:p>
          </p:txBody>
        </p:sp>
        <p:cxnSp>
          <p:nvCxnSpPr>
            <p:cNvPr id="45" name="直接连接符 44"/>
            <p:cNvCxnSpPr/>
            <p:nvPr/>
          </p:nvCxnSpPr>
          <p:spPr>
            <a:xfrm>
              <a:off x="2222076" y="394566"/>
              <a:ext cx="1287059" cy="846601"/>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flipH="1">
              <a:off x="2175460" y="408645"/>
              <a:ext cx="475257" cy="832522"/>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2307349" y="394566"/>
              <a:ext cx="915267" cy="826891"/>
            </a:xfrm>
            <a:prstGeom prst="line">
              <a:avLst/>
            </a:prstGeom>
          </p:spPr>
          <p:style>
            <a:lnRef idx="1">
              <a:schemeClr val="dk1"/>
            </a:lnRef>
            <a:fillRef idx="0">
              <a:schemeClr val="dk1"/>
            </a:fillRef>
            <a:effectRef idx="0">
              <a:schemeClr val="dk1"/>
            </a:effectRef>
            <a:fontRef idx="minor">
              <a:schemeClr val="tx1"/>
            </a:fontRef>
          </p:style>
        </p:cxnSp>
        <p:sp>
          <p:nvSpPr>
            <p:cNvPr id="48" name="文本框 50"/>
            <p:cNvSpPr txBox="1"/>
            <p:nvPr/>
          </p:nvSpPr>
          <p:spPr>
            <a:xfrm>
              <a:off x="1656998" y="320418"/>
              <a:ext cx="596913" cy="26374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gn="just">
                <a:defRPr/>
              </a:pPr>
              <a:r>
                <a:rPr lang="zh-CN" altLang="en-US" sz="600" b="1">
                  <a:latin typeface="Times New Roman" panose="02020603050405020304" pitchFamily="18" charset="0"/>
                  <a:cs typeface="Times New Roman" panose="02020603050405020304" pitchFamily="18" charset="0"/>
                </a:rPr>
                <a:t>经营成本</a:t>
              </a:r>
              <a:endParaRPr lang="zh-CN" altLang="en-US" sz="900">
                <a:cs typeface="Times New Roman" panose="02020603050405020304" pitchFamily="18" charset="0"/>
              </a:endParaRPr>
            </a:p>
          </p:txBody>
        </p:sp>
        <p:sp>
          <p:nvSpPr>
            <p:cNvPr id="49" name="文本框 50"/>
            <p:cNvSpPr txBox="1"/>
            <p:nvPr/>
          </p:nvSpPr>
          <p:spPr>
            <a:xfrm>
              <a:off x="2035611" y="163675"/>
              <a:ext cx="495722" cy="26280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gn="just">
                <a:defRPr/>
              </a:pPr>
              <a:r>
                <a:rPr lang="zh-CN" altLang="en-US" sz="600" b="1">
                  <a:latin typeface="Times New Roman" panose="02020603050405020304" pitchFamily="18" charset="0"/>
                  <a:cs typeface="Times New Roman" panose="02020603050405020304" pitchFamily="18" charset="0"/>
                </a:rPr>
                <a:t>投资额</a:t>
              </a:r>
              <a:endParaRPr lang="zh-CN" altLang="en-US" sz="900">
                <a:cs typeface="Times New Roman" panose="02020603050405020304" pitchFamily="18" charset="0"/>
              </a:endParaRPr>
            </a:p>
          </p:txBody>
        </p:sp>
        <p:sp>
          <p:nvSpPr>
            <p:cNvPr id="50" name="文本框 50"/>
            <p:cNvSpPr txBox="1"/>
            <p:nvPr/>
          </p:nvSpPr>
          <p:spPr>
            <a:xfrm>
              <a:off x="2566580" y="199341"/>
              <a:ext cx="596913" cy="26186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gn="just">
                <a:defRPr/>
              </a:pPr>
              <a:r>
                <a:rPr lang="zh-CN" altLang="en-US" sz="600" b="1">
                  <a:latin typeface="Times New Roman" panose="02020603050405020304" pitchFamily="18" charset="0"/>
                  <a:cs typeface="Times New Roman" panose="02020603050405020304" pitchFamily="18" charset="0"/>
                </a:rPr>
                <a:t>产品价格</a:t>
              </a:r>
              <a:endParaRPr lang="zh-CN" altLang="en-US" sz="900">
                <a:cs typeface="Times New Roman" panose="02020603050405020304" pitchFamily="18" charset="0"/>
              </a:endParaRPr>
            </a:p>
          </p:txBody>
        </p:sp>
        <p:sp>
          <p:nvSpPr>
            <p:cNvPr id="51" name="文本框 34"/>
            <p:cNvSpPr txBox="1"/>
            <p:nvPr/>
          </p:nvSpPr>
          <p:spPr>
            <a:xfrm>
              <a:off x="2555211" y="433048"/>
              <a:ext cx="555982" cy="260926"/>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gn="just">
                <a:defRPr/>
              </a:pPr>
              <a:r>
                <a:rPr lang="en-US" sz="788">
                  <a:latin typeface="Times New Roman" panose="02020603050405020304" pitchFamily="18" charset="0"/>
                  <a:cs typeface="Times New Roman" panose="02020603050405020304" pitchFamily="18" charset="0"/>
                </a:rPr>
                <a:t>115.79</a:t>
              </a:r>
              <a:endParaRPr lang="zh-CN" altLang="en-US" sz="900">
                <a:cs typeface="Times New Roman" panose="02020603050405020304" pitchFamily="18" charset="0"/>
              </a:endParaRPr>
            </a:p>
          </p:txBody>
        </p:sp>
      </p:grpSp>
      <p:grpSp>
        <p:nvGrpSpPr>
          <p:cNvPr id="179215" name="组合 18"/>
          <p:cNvGrpSpPr>
            <a:grpSpLocks/>
          </p:cNvGrpSpPr>
          <p:nvPr>
            <p:custDataLst>
              <p:tags r:id="rId12"/>
            </p:custDataLst>
          </p:nvPr>
        </p:nvGrpSpPr>
        <p:grpSpPr bwMode="auto">
          <a:xfrm>
            <a:off x="0" y="0"/>
            <a:ext cx="6858000" cy="490220"/>
            <a:chOff x="-1524000" y="0"/>
            <a:chExt cx="9144000" cy="653627"/>
          </a:xfrm>
        </p:grpSpPr>
        <p:sp>
          <p:nvSpPr>
            <p:cNvPr id="15" name="TitleBackground"/>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6" name="ColorBlock"/>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79219" name="TypeText"/>
            <p:cNvSpPr txBox="1">
              <a:spLocks noChangeArrowheads="1"/>
            </p:cNvSpPr>
            <p:nvPr>
              <p:custDataLst>
                <p:tags r:id="rId16"/>
              </p:custDataLst>
            </p:nvPr>
          </p:nvSpPr>
          <p:spPr bwMode="auto">
            <a:xfrm>
              <a:off x="-1185333"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9220" name="TipText"/>
            <p:cNvSpPr txBox="1">
              <a:spLocks noChangeArrowheads="1"/>
            </p:cNvSpPr>
            <p:nvPr>
              <p:custDataLst>
                <p:tags r:id="rId17"/>
              </p:custDataLst>
            </p:nvPr>
          </p:nvSpPr>
          <p:spPr bwMode="auto">
            <a:xfrm>
              <a:off x="146473" y="145627"/>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869495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日期占位符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5B4FE475-F7F5-49FD-BC8F-8322AC8424B8}" type="datetime1">
              <a:rPr lang="zh-CN" altLang="en-US" sz="1050"/>
              <a:pPr>
                <a:spcBef>
                  <a:spcPct val="0"/>
                </a:spcBef>
                <a:buFont typeface="Arial" panose="020B0604020202020204" pitchFamily="34" charset="0"/>
                <a:buNone/>
              </a:pPr>
              <a:t>2021-10-13</a:t>
            </a:fld>
            <a:endParaRPr lang="zh-CN" altLang="en-US" sz="1050"/>
          </a:p>
        </p:txBody>
      </p:sp>
      <p:sp>
        <p:nvSpPr>
          <p:cNvPr id="180227"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D402C335-3CA4-4F8E-90FE-9BAFE76459CE}" type="slidenum">
              <a:rPr altLang="en-US" sz="1050"/>
              <a:pPr>
                <a:spcBef>
                  <a:spcPct val="0"/>
                </a:spcBef>
                <a:buFont typeface="Arial" panose="020B0604020202020204" pitchFamily="34" charset="0"/>
                <a:buNone/>
              </a:pPr>
              <a:t>34</a:t>
            </a:fld>
            <a:endParaRPr lang="zh-CN" altLang="en-US" sz="1050"/>
          </a:p>
        </p:txBody>
      </p:sp>
      <p:sp>
        <p:nvSpPr>
          <p:cNvPr id="180228" name="文本框 4"/>
          <p:cNvSpPr txBox="1">
            <a:spLocks noChangeArrowheads="1"/>
          </p:cNvSpPr>
          <p:nvPr>
            <p:custDataLst>
              <p:tags r:id="rId2"/>
            </p:custDataLst>
          </p:nvPr>
        </p:nvSpPr>
        <p:spPr bwMode="auto">
          <a:xfrm>
            <a:off x="1828800" y="476250"/>
            <a:ext cx="5486400" cy="160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在基本的量本利图中，横坐标为产销量，纵坐标为金额。当定时期内，产品价格不变时，销售收人随产销数量增加而增加，呈线性函数关系</a:t>
            </a:r>
            <a:r>
              <a:rPr lang="en-US" altLang="zh-CN" sz="1800"/>
              <a:t>;</a:t>
            </a:r>
            <a:r>
              <a:rPr lang="zh-CN" altLang="zh-CN" sz="1800"/>
              <a:t>当单位产品的变动成本不变时，总成本也呈线性变化。销售收人线与总成本线的交点是盈亏平衡点，也称</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0229" name="文本框 5"/>
          <p:cNvSpPr txBox="1">
            <a:spLocks noChangeArrowheads="1"/>
          </p:cNvSpPr>
          <p:nvPr>
            <p:custDataLst>
              <p:tags r:id="rId3"/>
            </p:custDataLst>
          </p:nvPr>
        </p:nvSpPr>
        <p:spPr bwMode="auto">
          <a:xfrm>
            <a:off x="2514600" y="2089548"/>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盈利点</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0230" name="文本框 6"/>
          <p:cNvSpPr txBox="1">
            <a:spLocks noChangeArrowheads="1"/>
          </p:cNvSpPr>
          <p:nvPr>
            <p:custDataLst>
              <p:tags r:id="rId4"/>
            </p:custDataLst>
          </p:nvPr>
        </p:nvSpPr>
        <p:spPr bwMode="auto">
          <a:xfrm>
            <a:off x="2514600" y="2732485"/>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临界点</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0231" name="文本框 7"/>
          <p:cNvSpPr txBox="1">
            <a:spLocks noChangeArrowheads="1"/>
          </p:cNvSpPr>
          <p:nvPr>
            <p:custDataLst>
              <p:tags r:id="rId5"/>
            </p:custDataLst>
          </p:nvPr>
        </p:nvSpPr>
        <p:spPr bwMode="auto">
          <a:xfrm>
            <a:off x="2514600" y="3375423"/>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亏损点</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0232" name="文本框 8"/>
          <p:cNvSpPr txBox="1">
            <a:spLocks noChangeArrowheads="1"/>
          </p:cNvSpPr>
          <p:nvPr>
            <p:custDataLst>
              <p:tags r:id="rId6"/>
            </p:custDataLst>
          </p:nvPr>
        </p:nvSpPr>
        <p:spPr bwMode="auto">
          <a:xfrm>
            <a:off x="2514600" y="4018360"/>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保本点</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a:xfrm>
            <a:off x="1978819" y="2137172"/>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978819" y="2780110"/>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978819" y="3423047"/>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978819" y="4065985"/>
            <a:ext cx="385763"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5772150" y="4661297"/>
            <a:ext cx="1157288" cy="30837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0238" name="组合 18"/>
          <p:cNvGrpSpPr>
            <a:grpSpLocks/>
          </p:cNvGrpSpPr>
          <p:nvPr>
            <p:custDataLst>
              <p:tags r:id="rId12"/>
            </p:custDataLst>
          </p:nvPr>
        </p:nvGrpSpPr>
        <p:grpSpPr bwMode="auto">
          <a:xfrm>
            <a:off x="0" y="0"/>
            <a:ext cx="6858000" cy="490220"/>
            <a:chOff x="-1524000" y="0"/>
            <a:chExt cx="9144000" cy="653627"/>
          </a:xfrm>
        </p:grpSpPr>
        <p:sp>
          <p:nvSpPr>
            <p:cNvPr id="15" name="TitleBackground"/>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6" name="ColorBlock"/>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80242" name="TypeText"/>
            <p:cNvSpPr txBox="1">
              <a:spLocks noChangeArrowheads="1"/>
            </p:cNvSpPr>
            <p:nvPr>
              <p:custDataLst>
                <p:tags r:id="rId16"/>
              </p:custDataLst>
            </p:nvPr>
          </p:nvSpPr>
          <p:spPr bwMode="auto">
            <a:xfrm>
              <a:off x="-1185333"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80243" name="TipText"/>
            <p:cNvSpPr txBox="1">
              <a:spLocks noChangeArrowheads="1"/>
            </p:cNvSpPr>
            <p:nvPr>
              <p:custDataLst>
                <p:tags r:id="rId17"/>
              </p:custDataLst>
            </p:nvPr>
          </p:nvSpPr>
          <p:spPr bwMode="auto">
            <a:xfrm>
              <a:off x="146473" y="145627"/>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314585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日期占位符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9948A2B5-EB3A-4790-97B9-5B2B5F2F5C8F}" type="datetime1">
              <a:rPr lang="zh-CN" altLang="en-US" sz="1050"/>
              <a:pPr>
                <a:spcBef>
                  <a:spcPct val="0"/>
                </a:spcBef>
                <a:buFont typeface="Arial" panose="020B0604020202020204" pitchFamily="34" charset="0"/>
                <a:buNone/>
              </a:pPr>
              <a:t>2021-10-13</a:t>
            </a:fld>
            <a:endParaRPr lang="zh-CN" altLang="en-US" sz="1050"/>
          </a:p>
        </p:txBody>
      </p:sp>
      <p:sp>
        <p:nvSpPr>
          <p:cNvPr id="181251"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D9A1FBF7-E890-4EB7-BAE3-44455A4E297A}" type="slidenum">
              <a:rPr altLang="en-US" sz="1050"/>
              <a:pPr>
                <a:spcBef>
                  <a:spcPct val="0"/>
                </a:spcBef>
                <a:buFont typeface="Arial" panose="020B0604020202020204" pitchFamily="34" charset="0"/>
                <a:buNone/>
              </a:pPr>
              <a:t>35</a:t>
            </a:fld>
            <a:endParaRPr lang="zh-CN" altLang="en-US" sz="1050"/>
          </a:p>
        </p:txBody>
      </p:sp>
      <p:sp>
        <p:nvSpPr>
          <p:cNvPr id="181252" name="文本框 4"/>
          <p:cNvSpPr txBox="1">
            <a:spLocks noChangeArrowheads="1"/>
          </p:cNvSpPr>
          <p:nvPr>
            <p:custDataLst>
              <p:tags r:id="rId2"/>
            </p:custDataLst>
          </p:nvPr>
        </p:nvSpPr>
        <p:spPr bwMode="auto">
          <a:xfrm>
            <a:off x="1828800" y="476250"/>
            <a:ext cx="5486400" cy="160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dirty="0"/>
              <a:t>根据基本的量本利图可知，当企业在小于</a:t>
            </a:r>
            <a:r>
              <a:rPr lang="en-US" altLang="zh-CN" sz="1800" dirty="0"/>
              <a:t>Q</a:t>
            </a:r>
            <a:r>
              <a:rPr lang="en-US" altLang="zh-CN" sz="1800" baseline="-25000" dirty="0"/>
              <a:t>0</a:t>
            </a:r>
            <a:r>
              <a:rPr lang="en-US" altLang="zh-CN" sz="1800" dirty="0"/>
              <a:t> </a:t>
            </a:r>
            <a:r>
              <a:rPr lang="zh-CN" altLang="zh-CN" sz="1800" dirty="0"/>
              <a:t>的产销量下组织生产，则技术方案亏损</a:t>
            </a:r>
            <a:r>
              <a:rPr lang="en-US" altLang="zh-CN" sz="1800" dirty="0"/>
              <a:t>;</a:t>
            </a:r>
            <a:r>
              <a:rPr lang="zh-CN" altLang="zh-CN" sz="1800" dirty="0"/>
              <a:t>在大于</a:t>
            </a:r>
            <a:r>
              <a:rPr lang="en-US" altLang="zh-CN" sz="1800" dirty="0"/>
              <a:t>Q0</a:t>
            </a:r>
            <a:r>
              <a:rPr lang="zh-CN" altLang="zh-CN" sz="1800" dirty="0"/>
              <a:t>的产销量下组织生产，则技术方案盈利。已知单位产品售价为</a:t>
            </a:r>
            <a:r>
              <a:rPr lang="en-US" altLang="zh-CN" sz="1800" dirty="0"/>
              <a:t>p</a:t>
            </a:r>
            <a:r>
              <a:rPr lang="zh-CN" altLang="zh-CN" sz="1800" dirty="0"/>
              <a:t>，年固定则以产销量表示的盈亏平衡点成本为</a:t>
            </a:r>
            <a:r>
              <a:rPr lang="en-US" altLang="zh-CN" sz="1800" dirty="0" err="1"/>
              <a:t>C</a:t>
            </a:r>
            <a:r>
              <a:rPr lang="en-US" altLang="zh-CN" sz="1800" baseline="-25000" dirty="0" err="1"/>
              <a:t>f</a:t>
            </a:r>
            <a:r>
              <a:rPr lang="zh-CN" altLang="zh-CN" sz="1800" dirty="0"/>
              <a:t>，单位变动成本为</a:t>
            </a:r>
            <a:r>
              <a:rPr lang="en-US" altLang="zh-CN" sz="1800" dirty="0"/>
              <a:t>C</a:t>
            </a:r>
            <a:r>
              <a:rPr lang="en-US" altLang="zh-CN" sz="1800" baseline="-25000" dirty="0"/>
              <a:t>u</a:t>
            </a:r>
            <a:r>
              <a:rPr lang="en-US" altLang="zh-CN" sz="1800" dirty="0"/>
              <a:t>.</a:t>
            </a:r>
            <a:r>
              <a:rPr lang="zh-CN" altLang="zh-CN" sz="1800" dirty="0"/>
              <a:t>单位产品销售税金为</a:t>
            </a:r>
            <a:r>
              <a:rPr lang="en-US" altLang="zh-CN" sz="1800" dirty="0" err="1"/>
              <a:t>T</a:t>
            </a:r>
            <a:r>
              <a:rPr lang="en-US" altLang="zh-CN" sz="1800" baseline="-25000" dirty="0" err="1"/>
              <a:t>u</a:t>
            </a:r>
            <a:r>
              <a:rPr lang="zh-CN" altLang="zh-CN" sz="1800" dirty="0"/>
              <a:t>，则以产销量表示的盈亏平衡点</a:t>
            </a:r>
            <a:r>
              <a:rPr lang="en-US" altLang="zh-CN" sz="1800" dirty="0"/>
              <a:t>BEP(Q)=(  )</a:t>
            </a:r>
            <a:endParaRPr lang="zh-CN" altLang="en-US" sz="195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1253" name="文本框 5"/>
          <p:cNvSpPr txBox="1">
            <a:spLocks noChangeArrowheads="1"/>
          </p:cNvSpPr>
          <p:nvPr>
            <p:custDataLst>
              <p:tags r:id="rId3"/>
            </p:custDataLst>
          </p:nvPr>
        </p:nvSpPr>
        <p:spPr bwMode="auto">
          <a:xfrm>
            <a:off x="2514600" y="2089548"/>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C</a:t>
            </a:r>
            <a:r>
              <a:rPr lang="en-US" altLang="zh-CN" sz="1800" baseline="-25000"/>
              <a:t>f</a:t>
            </a:r>
            <a:r>
              <a:rPr lang="en-US" altLang="zh-CN" sz="1800"/>
              <a:t>/(p- C</a:t>
            </a:r>
            <a:r>
              <a:rPr lang="en-US" altLang="zh-CN" sz="1800" baseline="-25000"/>
              <a:t>u</a:t>
            </a:r>
            <a:r>
              <a:rPr lang="en-US" altLang="zh-CN" sz="1800"/>
              <a:t>-T</a:t>
            </a:r>
            <a:r>
              <a:rPr lang="en-US" altLang="zh-CN" sz="1800" baseline="-25000"/>
              <a:t>u)</a:t>
            </a:r>
            <a:r>
              <a:rPr lang="en-US" altLang="zh-CN" sz="1800"/>
              <a:t> </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1254" name="文本框 6"/>
          <p:cNvSpPr txBox="1">
            <a:spLocks noChangeArrowheads="1"/>
          </p:cNvSpPr>
          <p:nvPr>
            <p:custDataLst>
              <p:tags r:id="rId4"/>
            </p:custDataLst>
          </p:nvPr>
        </p:nvSpPr>
        <p:spPr bwMode="auto">
          <a:xfrm>
            <a:off x="2514600" y="2732485"/>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p(C</a:t>
            </a:r>
            <a:r>
              <a:rPr lang="en-US" altLang="zh-CN" sz="1800" baseline="-25000"/>
              <a:t>f</a:t>
            </a:r>
            <a:r>
              <a:rPr lang="en-US" altLang="zh-CN" sz="1800"/>
              <a:t>+C</a:t>
            </a:r>
            <a:r>
              <a:rPr lang="en-US" altLang="zh-CN" sz="1800" baseline="-25000"/>
              <a:t>u</a:t>
            </a:r>
            <a:r>
              <a:rPr lang="en-US" altLang="zh-CN" sz="1800"/>
              <a:t>)/T</a:t>
            </a:r>
            <a:r>
              <a:rPr lang="en-US" altLang="zh-CN" sz="1800" baseline="-25000"/>
              <a:t>u</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1255" name="文本框 7"/>
          <p:cNvSpPr txBox="1">
            <a:spLocks noChangeArrowheads="1"/>
          </p:cNvSpPr>
          <p:nvPr>
            <p:custDataLst>
              <p:tags r:id="rId5"/>
            </p:custDataLst>
          </p:nvPr>
        </p:nvSpPr>
        <p:spPr bwMode="auto">
          <a:xfrm>
            <a:off x="2514600" y="3375423"/>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(C</a:t>
            </a:r>
            <a:r>
              <a:rPr lang="en-US" altLang="zh-CN" sz="1800" baseline="-25000"/>
              <a:t>f</a:t>
            </a:r>
            <a:r>
              <a:rPr lang="en-US" altLang="zh-CN" sz="1800"/>
              <a:t>+C</a:t>
            </a:r>
            <a:r>
              <a:rPr lang="en-US" altLang="zh-CN" sz="1800" baseline="-25000"/>
              <a:t>u</a:t>
            </a:r>
            <a:r>
              <a:rPr lang="en-US" altLang="zh-CN" sz="1800"/>
              <a:t> -T</a:t>
            </a:r>
            <a:r>
              <a:rPr lang="en-US" altLang="zh-CN" sz="1800" baseline="-25000"/>
              <a:t>u</a:t>
            </a:r>
            <a:r>
              <a:rPr lang="en-US" altLang="zh-CN" sz="1800"/>
              <a:t>)/p </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1256" name="文本框 8"/>
          <p:cNvSpPr txBox="1">
            <a:spLocks noChangeArrowheads="1"/>
          </p:cNvSpPr>
          <p:nvPr>
            <p:custDataLst>
              <p:tags r:id="rId6"/>
            </p:custDataLst>
          </p:nvPr>
        </p:nvSpPr>
        <p:spPr bwMode="auto">
          <a:xfrm>
            <a:off x="2514600" y="4018360"/>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C</a:t>
            </a:r>
            <a:r>
              <a:rPr lang="en-US" altLang="zh-CN" sz="1800" baseline="-25000"/>
              <a:t>u</a:t>
            </a:r>
            <a:r>
              <a:rPr lang="en-US" altLang="zh-CN" sz="1800"/>
              <a:t>/p(G</a:t>
            </a:r>
            <a:r>
              <a:rPr lang="en-US" altLang="zh-CN" sz="1800" baseline="-25000"/>
              <a:t>f</a:t>
            </a:r>
            <a:r>
              <a:rPr lang="en-US" altLang="zh-CN" sz="1800"/>
              <a:t>- T</a:t>
            </a:r>
            <a:r>
              <a:rPr lang="en-US" altLang="zh-CN" sz="1800" baseline="-25000"/>
              <a:t>u</a:t>
            </a:r>
            <a:r>
              <a:rPr lang="en-US" altLang="zh-CN" sz="1800"/>
              <a:t>) </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a:xfrm>
            <a:off x="1978819" y="2137172"/>
            <a:ext cx="385763"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978819" y="2780110"/>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978819" y="3423047"/>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978819" y="4065985"/>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5772150" y="4661297"/>
            <a:ext cx="1157288" cy="30837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1262" name="组合 18"/>
          <p:cNvGrpSpPr>
            <a:grpSpLocks/>
          </p:cNvGrpSpPr>
          <p:nvPr>
            <p:custDataLst>
              <p:tags r:id="rId12"/>
            </p:custDataLst>
          </p:nvPr>
        </p:nvGrpSpPr>
        <p:grpSpPr bwMode="auto">
          <a:xfrm>
            <a:off x="0" y="0"/>
            <a:ext cx="6858000" cy="490220"/>
            <a:chOff x="-1524000" y="0"/>
            <a:chExt cx="9144000" cy="653627"/>
          </a:xfrm>
        </p:grpSpPr>
        <p:sp>
          <p:nvSpPr>
            <p:cNvPr id="15" name="TitleBackground"/>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6" name="ColorBlock"/>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81266" name="TypeText"/>
            <p:cNvSpPr txBox="1">
              <a:spLocks noChangeArrowheads="1"/>
            </p:cNvSpPr>
            <p:nvPr>
              <p:custDataLst>
                <p:tags r:id="rId16"/>
              </p:custDataLst>
            </p:nvPr>
          </p:nvSpPr>
          <p:spPr bwMode="auto">
            <a:xfrm>
              <a:off x="-1185333"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81267" name="TipText"/>
            <p:cNvSpPr txBox="1">
              <a:spLocks noChangeArrowheads="1"/>
            </p:cNvSpPr>
            <p:nvPr>
              <p:custDataLst>
                <p:tags r:id="rId17"/>
              </p:custDataLst>
            </p:nvPr>
          </p:nvSpPr>
          <p:spPr bwMode="auto">
            <a:xfrm>
              <a:off x="146473" y="145627"/>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275329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日期占位符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1A1AC360-E202-4F14-A95A-0B3C018E5738}" type="datetime1">
              <a:rPr lang="zh-CN" altLang="en-US" sz="1050"/>
              <a:pPr>
                <a:spcBef>
                  <a:spcPct val="0"/>
                </a:spcBef>
                <a:buFont typeface="Arial" panose="020B0604020202020204" pitchFamily="34" charset="0"/>
                <a:buNone/>
              </a:pPr>
              <a:t>2021-10-13</a:t>
            </a:fld>
            <a:endParaRPr lang="zh-CN" altLang="en-US" sz="1050"/>
          </a:p>
        </p:txBody>
      </p:sp>
      <p:sp>
        <p:nvSpPr>
          <p:cNvPr id="182275"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FA9D8271-0A21-4456-BF28-213354E85739}" type="slidenum">
              <a:rPr altLang="en-US" sz="1050"/>
              <a:pPr>
                <a:spcBef>
                  <a:spcPct val="0"/>
                </a:spcBef>
                <a:buFont typeface="Arial" panose="020B0604020202020204" pitchFamily="34" charset="0"/>
                <a:buNone/>
              </a:pPr>
              <a:t>36</a:t>
            </a:fld>
            <a:endParaRPr lang="zh-CN" altLang="en-US" sz="1050"/>
          </a:p>
        </p:txBody>
      </p:sp>
      <p:sp>
        <p:nvSpPr>
          <p:cNvPr id="182276" name="文本框 4"/>
          <p:cNvSpPr txBox="1">
            <a:spLocks noChangeArrowheads="1"/>
          </p:cNvSpPr>
          <p:nvPr>
            <p:custDataLst>
              <p:tags r:id="rId2"/>
            </p:custDataLst>
          </p:nvPr>
        </p:nvSpPr>
        <p:spPr bwMode="auto">
          <a:xfrm>
            <a:off x="1828800" y="476250"/>
            <a:ext cx="5486400" cy="160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某技术方案的设计生产能力为</a:t>
            </a:r>
            <a:r>
              <a:rPr lang="en-US" altLang="zh-CN" sz="1800"/>
              <a:t>10</a:t>
            </a:r>
            <a:r>
              <a:rPr lang="zh-CN" altLang="zh-CN" sz="1800"/>
              <a:t>万件，在两个可实施方案甲和乙中，甲方案的盈亏平衡点产量为</a:t>
            </a:r>
            <a:r>
              <a:rPr lang="en-US" altLang="zh-CN" sz="1800"/>
              <a:t>1</a:t>
            </a:r>
            <a:r>
              <a:rPr lang="zh-CN" altLang="zh-CN" sz="1800"/>
              <a:t>万件，乙方案的盈亏平衡点产量为</a:t>
            </a:r>
            <a:r>
              <a:rPr lang="en-US" altLang="zh-CN" sz="1800"/>
              <a:t>9</a:t>
            </a:r>
            <a:r>
              <a:rPr lang="zh-CN" altLang="zh-CN" sz="1800"/>
              <a:t>万件，下列说法中正确的是</a:t>
            </a:r>
            <a:r>
              <a:rPr lang="zh-CN" altLang="en-US" sz="1800"/>
              <a:t>（ ）</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2277" name="文本框 5"/>
          <p:cNvSpPr txBox="1">
            <a:spLocks noChangeArrowheads="1"/>
          </p:cNvSpPr>
          <p:nvPr>
            <p:custDataLst>
              <p:tags r:id="rId3"/>
            </p:custDataLst>
          </p:nvPr>
        </p:nvSpPr>
        <p:spPr bwMode="auto">
          <a:xfrm>
            <a:off x="2514600" y="2089548"/>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方案甲的风险大</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2278" name="文本框 6"/>
          <p:cNvSpPr txBox="1">
            <a:spLocks noChangeArrowheads="1"/>
          </p:cNvSpPr>
          <p:nvPr>
            <p:custDataLst>
              <p:tags r:id="rId4"/>
            </p:custDataLst>
          </p:nvPr>
        </p:nvSpPr>
        <p:spPr bwMode="auto">
          <a:xfrm>
            <a:off x="2514600" y="2732485"/>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方案乙的风险大</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2279" name="文本框 7"/>
          <p:cNvSpPr txBox="1">
            <a:spLocks noChangeArrowheads="1"/>
          </p:cNvSpPr>
          <p:nvPr>
            <p:custDataLst>
              <p:tags r:id="rId5"/>
            </p:custDataLst>
          </p:nvPr>
        </p:nvSpPr>
        <p:spPr bwMode="auto">
          <a:xfrm>
            <a:off x="2514600" y="3375423"/>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风险相同</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2280" name="文本框 8"/>
          <p:cNvSpPr txBox="1">
            <a:spLocks noChangeArrowheads="1"/>
          </p:cNvSpPr>
          <p:nvPr>
            <p:custDataLst>
              <p:tags r:id="rId6"/>
            </p:custDataLst>
          </p:nvPr>
        </p:nvSpPr>
        <p:spPr bwMode="auto">
          <a:xfrm>
            <a:off x="2514600" y="4018360"/>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方案甲产品降价后的风险大</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a:xfrm>
            <a:off x="1978819" y="2137172"/>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978819" y="2780110"/>
            <a:ext cx="385763"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978819" y="3423047"/>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978819" y="4065985"/>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5772150" y="4661297"/>
            <a:ext cx="1157288" cy="30837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2286" name="组合 18"/>
          <p:cNvGrpSpPr>
            <a:grpSpLocks/>
          </p:cNvGrpSpPr>
          <p:nvPr>
            <p:custDataLst>
              <p:tags r:id="rId12"/>
            </p:custDataLst>
          </p:nvPr>
        </p:nvGrpSpPr>
        <p:grpSpPr bwMode="auto">
          <a:xfrm>
            <a:off x="0" y="0"/>
            <a:ext cx="6858000" cy="490220"/>
            <a:chOff x="-1524000" y="0"/>
            <a:chExt cx="9144000" cy="653627"/>
          </a:xfrm>
        </p:grpSpPr>
        <p:sp>
          <p:nvSpPr>
            <p:cNvPr id="15" name="TitleBackground"/>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6" name="ColorBlock"/>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82290" name="TypeText"/>
            <p:cNvSpPr txBox="1">
              <a:spLocks noChangeArrowheads="1"/>
            </p:cNvSpPr>
            <p:nvPr>
              <p:custDataLst>
                <p:tags r:id="rId16"/>
              </p:custDataLst>
            </p:nvPr>
          </p:nvSpPr>
          <p:spPr bwMode="auto">
            <a:xfrm>
              <a:off x="-1185333"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82291" name="TipText"/>
            <p:cNvSpPr txBox="1">
              <a:spLocks noChangeArrowheads="1"/>
            </p:cNvSpPr>
            <p:nvPr>
              <p:custDataLst>
                <p:tags r:id="rId17"/>
              </p:custDataLst>
            </p:nvPr>
          </p:nvSpPr>
          <p:spPr bwMode="auto">
            <a:xfrm>
              <a:off x="146473" y="145627"/>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326194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日期占位符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FB942D69-DE49-4439-A3C9-9C417A31DA70}" type="datetime1">
              <a:rPr lang="zh-CN" altLang="en-US" sz="1050"/>
              <a:pPr>
                <a:spcBef>
                  <a:spcPct val="0"/>
                </a:spcBef>
                <a:buFont typeface="Arial" panose="020B0604020202020204" pitchFamily="34" charset="0"/>
                <a:buNone/>
              </a:pPr>
              <a:t>2021-10-13</a:t>
            </a:fld>
            <a:endParaRPr lang="zh-CN" altLang="en-US" sz="1050"/>
          </a:p>
        </p:txBody>
      </p:sp>
      <p:sp>
        <p:nvSpPr>
          <p:cNvPr id="183299"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A6196994-D56B-4F6C-9645-14F8961C4348}" type="slidenum">
              <a:rPr altLang="en-US" sz="1050"/>
              <a:pPr>
                <a:spcBef>
                  <a:spcPct val="0"/>
                </a:spcBef>
                <a:buFont typeface="Arial" panose="020B0604020202020204" pitchFamily="34" charset="0"/>
                <a:buNone/>
              </a:pPr>
              <a:t>37</a:t>
            </a:fld>
            <a:endParaRPr lang="zh-CN" altLang="en-US" sz="1050"/>
          </a:p>
        </p:txBody>
      </p:sp>
      <p:sp>
        <p:nvSpPr>
          <p:cNvPr id="183300" name="文本框 4"/>
          <p:cNvSpPr txBox="1">
            <a:spLocks noChangeArrowheads="1"/>
          </p:cNvSpPr>
          <p:nvPr>
            <p:custDataLst>
              <p:tags r:id="rId2"/>
            </p:custDataLst>
          </p:nvPr>
        </p:nvSpPr>
        <p:spPr bwMode="auto">
          <a:xfrm>
            <a:off x="1828800" y="476250"/>
            <a:ext cx="5486400" cy="160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某企业设计年产销量为</a:t>
            </a:r>
            <a:r>
              <a:rPr lang="en-US" altLang="zh-CN" sz="1800"/>
              <a:t>10</a:t>
            </a:r>
            <a:r>
              <a:rPr lang="zh-CN" altLang="zh-CN" sz="1800"/>
              <a:t>万件，单件产品变动成本为单件产品售价的</a:t>
            </a:r>
            <a:r>
              <a:rPr lang="en-US" altLang="zh-CN" sz="1800"/>
              <a:t>55%</a:t>
            </a:r>
            <a:r>
              <a:rPr lang="zh-CN" altLang="zh-CN" sz="1800"/>
              <a:t>，单件产品销售税金及附加为单件产品售价的</a:t>
            </a:r>
            <a:r>
              <a:rPr lang="en-US" altLang="zh-CN" sz="1800"/>
              <a:t>5%</a:t>
            </a:r>
            <a:r>
              <a:rPr lang="zh-CN" altLang="zh-CN" sz="1800"/>
              <a:t>，经分析求得以盈亏平衡点的产销量为</a:t>
            </a:r>
            <a:r>
              <a:rPr lang="en-US" altLang="zh-CN" sz="1800"/>
              <a:t>4.5</a:t>
            </a:r>
            <a:r>
              <a:rPr lang="zh-CN" altLang="zh-CN" sz="1800"/>
              <a:t>万件。若企业要盈利，生产能力利用率至少应大于</a:t>
            </a:r>
            <a:r>
              <a:rPr lang="zh-CN" altLang="en-US" sz="1800"/>
              <a:t>（  ）</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3301" name="文本框 5"/>
          <p:cNvSpPr txBox="1">
            <a:spLocks noChangeArrowheads="1"/>
          </p:cNvSpPr>
          <p:nvPr>
            <p:custDataLst>
              <p:tags r:id="rId3"/>
            </p:custDataLst>
          </p:nvPr>
        </p:nvSpPr>
        <p:spPr bwMode="auto">
          <a:xfrm>
            <a:off x="2514600" y="2089548"/>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40%</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3302" name="文本框 6"/>
          <p:cNvSpPr txBox="1">
            <a:spLocks noChangeArrowheads="1"/>
          </p:cNvSpPr>
          <p:nvPr>
            <p:custDataLst>
              <p:tags r:id="rId4"/>
            </p:custDataLst>
          </p:nvPr>
        </p:nvSpPr>
        <p:spPr bwMode="auto">
          <a:xfrm>
            <a:off x="2514600" y="2732485"/>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45%</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3303" name="文本框 7"/>
          <p:cNvSpPr txBox="1">
            <a:spLocks noChangeArrowheads="1"/>
          </p:cNvSpPr>
          <p:nvPr>
            <p:custDataLst>
              <p:tags r:id="rId5"/>
            </p:custDataLst>
          </p:nvPr>
        </p:nvSpPr>
        <p:spPr bwMode="auto">
          <a:xfrm>
            <a:off x="2514600" y="3375423"/>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50%</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3304" name="文本框 8"/>
          <p:cNvSpPr txBox="1">
            <a:spLocks noChangeArrowheads="1"/>
          </p:cNvSpPr>
          <p:nvPr>
            <p:custDataLst>
              <p:tags r:id="rId6"/>
            </p:custDataLst>
          </p:nvPr>
        </p:nvSpPr>
        <p:spPr bwMode="auto">
          <a:xfrm>
            <a:off x="2514600" y="4018360"/>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55%</a:t>
            </a:r>
            <a:endParaRPr lang="zh-CN" altLang="zh-CN" sz="1800"/>
          </a:p>
        </p:txBody>
      </p:sp>
      <p:sp>
        <p:nvSpPr>
          <p:cNvPr id="10" name="椭圆 9"/>
          <p:cNvSpPr>
            <a:spLocks noChangeAspect="1"/>
          </p:cNvSpPr>
          <p:nvPr>
            <p:custDataLst>
              <p:tags r:id="rId7"/>
            </p:custDataLst>
          </p:nvPr>
        </p:nvSpPr>
        <p:spPr>
          <a:xfrm>
            <a:off x="1978819" y="2137172"/>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978819" y="2780110"/>
            <a:ext cx="385763"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978819" y="3423047"/>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978819" y="4065985"/>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5772150" y="4661297"/>
            <a:ext cx="1157288" cy="30837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3310" name="组合 18"/>
          <p:cNvGrpSpPr>
            <a:grpSpLocks/>
          </p:cNvGrpSpPr>
          <p:nvPr>
            <p:custDataLst>
              <p:tags r:id="rId12"/>
            </p:custDataLst>
          </p:nvPr>
        </p:nvGrpSpPr>
        <p:grpSpPr bwMode="auto">
          <a:xfrm>
            <a:off x="0" y="0"/>
            <a:ext cx="6858000" cy="490220"/>
            <a:chOff x="-1524000" y="0"/>
            <a:chExt cx="9144000" cy="653627"/>
          </a:xfrm>
        </p:grpSpPr>
        <p:sp>
          <p:nvSpPr>
            <p:cNvPr id="15" name="TitleBackground"/>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6" name="ColorBlock"/>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83314" name="TypeText"/>
            <p:cNvSpPr txBox="1">
              <a:spLocks noChangeArrowheads="1"/>
            </p:cNvSpPr>
            <p:nvPr>
              <p:custDataLst>
                <p:tags r:id="rId16"/>
              </p:custDataLst>
            </p:nvPr>
          </p:nvSpPr>
          <p:spPr bwMode="auto">
            <a:xfrm>
              <a:off x="-1185333"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83315" name="TipText"/>
            <p:cNvSpPr txBox="1">
              <a:spLocks noChangeArrowheads="1"/>
            </p:cNvSpPr>
            <p:nvPr>
              <p:custDataLst>
                <p:tags r:id="rId17"/>
              </p:custDataLst>
            </p:nvPr>
          </p:nvSpPr>
          <p:spPr bwMode="auto">
            <a:xfrm>
              <a:off x="146473" y="145627"/>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136128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日期占位符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6AA90142-E277-4454-89A5-01739A3175C8}" type="datetime1">
              <a:rPr lang="zh-CN" altLang="en-US" sz="1050"/>
              <a:pPr>
                <a:spcBef>
                  <a:spcPct val="0"/>
                </a:spcBef>
                <a:buFont typeface="Arial" panose="020B0604020202020204" pitchFamily="34" charset="0"/>
                <a:buNone/>
              </a:pPr>
              <a:t>2021-10-13</a:t>
            </a:fld>
            <a:endParaRPr lang="zh-CN" altLang="en-US" sz="1050"/>
          </a:p>
        </p:txBody>
      </p:sp>
      <p:sp>
        <p:nvSpPr>
          <p:cNvPr id="184323"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CB55B494-39A6-4718-88E2-3465C024618C}" type="slidenum">
              <a:rPr altLang="en-US" sz="1050"/>
              <a:pPr>
                <a:spcBef>
                  <a:spcPct val="0"/>
                </a:spcBef>
                <a:buFont typeface="Arial" panose="020B0604020202020204" pitchFamily="34" charset="0"/>
                <a:buNone/>
              </a:pPr>
              <a:t>38</a:t>
            </a:fld>
            <a:endParaRPr lang="zh-CN" altLang="en-US" sz="1050"/>
          </a:p>
        </p:txBody>
      </p:sp>
      <p:sp>
        <p:nvSpPr>
          <p:cNvPr id="184324" name="文本框 4"/>
          <p:cNvSpPr txBox="1">
            <a:spLocks noChangeArrowheads="1"/>
          </p:cNvSpPr>
          <p:nvPr>
            <p:custDataLst>
              <p:tags r:id="rId2"/>
            </p:custDataLst>
          </p:nvPr>
        </p:nvSpPr>
        <p:spPr bwMode="auto">
          <a:xfrm>
            <a:off x="1828800" y="476250"/>
            <a:ext cx="5486400" cy="160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某技术方案设计年生产能力为</a:t>
            </a:r>
            <a:r>
              <a:rPr lang="en-US" altLang="zh-CN" sz="1800"/>
              <a:t>100</a:t>
            </a:r>
            <a:r>
              <a:rPr lang="zh-CN" altLang="zh-CN" sz="1800"/>
              <a:t>万件，每件售价</a:t>
            </a:r>
            <a:r>
              <a:rPr lang="en-US" altLang="zh-CN" sz="1800"/>
              <a:t>90</a:t>
            </a:r>
            <a:r>
              <a:rPr lang="zh-CN" altLang="zh-CN" sz="1800"/>
              <a:t>元，固定成本每年</a:t>
            </a:r>
            <a:r>
              <a:rPr lang="en-US" altLang="zh-CN" sz="1800"/>
              <a:t>800</a:t>
            </a:r>
            <a:r>
              <a:rPr lang="zh-CN" altLang="zh-CN" sz="1800"/>
              <a:t>万元，变动成本为</a:t>
            </a:r>
            <a:r>
              <a:rPr lang="en-US" altLang="zh-CN" sz="1800"/>
              <a:t>50</a:t>
            </a:r>
            <a:r>
              <a:rPr lang="zh-CN" altLang="zh-CN" sz="1800"/>
              <a:t>元</a:t>
            </a:r>
            <a:r>
              <a:rPr lang="en-US" altLang="zh-CN" sz="1800"/>
              <a:t>/</a:t>
            </a:r>
            <a:r>
              <a:rPr lang="zh-CN" altLang="zh-CN" sz="1800"/>
              <a:t>件，销售税金及附加费</a:t>
            </a:r>
            <a:r>
              <a:rPr lang="en-US" altLang="zh-CN" sz="1800"/>
              <a:t>5</a:t>
            </a:r>
            <a:r>
              <a:rPr lang="zh-CN" altLang="zh-CN" sz="1800"/>
              <a:t>元</a:t>
            </a:r>
            <a:r>
              <a:rPr lang="en-US" altLang="zh-CN" sz="1800"/>
              <a:t>/</a:t>
            </a:r>
            <a:r>
              <a:rPr lang="zh-CN" altLang="zh-CN" sz="1800"/>
              <a:t>件，按量本利模型计算该技术方案可获得的利润为</a:t>
            </a:r>
            <a:r>
              <a:rPr lang="en-US" altLang="zh-CN" sz="1800"/>
              <a:t> </a:t>
            </a:r>
            <a:r>
              <a:rPr lang="zh-CN" altLang="en-US" sz="1800"/>
              <a:t>（  ）</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4325" name="文本框 5"/>
          <p:cNvSpPr txBox="1">
            <a:spLocks noChangeArrowheads="1"/>
          </p:cNvSpPr>
          <p:nvPr>
            <p:custDataLst>
              <p:tags r:id="rId3"/>
            </p:custDataLst>
          </p:nvPr>
        </p:nvSpPr>
        <p:spPr bwMode="auto">
          <a:xfrm>
            <a:off x="2514600" y="2089548"/>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2000</a:t>
            </a:r>
            <a:r>
              <a:rPr lang="zh-CN" altLang="zh-CN" sz="1800"/>
              <a:t>万元</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4326" name="文本框 6"/>
          <p:cNvSpPr txBox="1">
            <a:spLocks noChangeArrowheads="1"/>
          </p:cNvSpPr>
          <p:nvPr>
            <p:custDataLst>
              <p:tags r:id="rId4"/>
            </p:custDataLst>
          </p:nvPr>
        </p:nvSpPr>
        <p:spPr bwMode="auto">
          <a:xfrm>
            <a:off x="2514600" y="2732485"/>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2700</a:t>
            </a:r>
            <a:r>
              <a:rPr lang="zh-CN" altLang="zh-CN" sz="1800"/>
              <a:t>万元</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4327" name="文本框 7"/>
          <p:cNvSpPr txBox="1">
            <a:spLocks noChangeArrowheads="1"/>
          </p:cNvSpPr>
          <p:nvPr>
            <p:custDataLst>
              <p:tags r:id="rId5"/>
            </p:custDataLst>
          </p:nvPr>
        </p:nvSpPr>
        <p:spPr bwMode="auto">
          <a:xfrm>
            <a:off x="2514600" y="3375423"/>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3200 </a:t>
            </a:r>
            <a:r>
              <a:rPr lang="zh-CN" altLang="zh-CN" sz="1800"/>
              <a:t>万元</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4328" name="文本框 8"/>
          <p:cNvSpPr txBox="1">
            <a:spLocks noChangeArrowheads="1"/>
          </p:cNvSpPr>
          <p:nvPr>
            <p:custDataLst>
              <p:tags r:id="rId6"/>
            </p:custDataLst>
          </p:nvPr>
        </p:nvSpPr>
        <p:spPr bwMode="auto">
          <a:xfrm>
            <a:off x="2514600" y="4018360"/>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3500 </a:t>
            </a:r>
            <a:r>
              <a:rPr lang="zh-CN" altLang="zh-CN" sz="1800"/>
              <a:t>万元</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a:xfrm>
            <a:off x="1978819" y="2137172"/>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978819" y="2780110"/>
            <a:ext cx="385763"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978819" y="3423047"/>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978819" y="4065985"/>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5772150" y="4661297"/>
            <a:ext cx="1157288" cy="30837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4334" name="组合 18"/>
          <p:cNvGrpSpPr>
            <a:grpSpLocks/>
          </p:cNvGrpSpPr>
          <p:nvPr>
            <p:custDataLst>
              <p:tags r:id="rId12"/>
            </p:custDataLst>
          </p:nvPr>
        </p:nvGrpSpPr>
        <p:grpSpPr bwMode="auto">
          <a:xfrm>
            <a:off x="0" y="0"/>
            <a:ext cx="6858000" cy="490220"/>
            <a:chOff x="-1524000" y="0"/>
            <a:chExt cx="9144000" cy="653627"/>
          </a:xfrm>
        </p:grpSpPr>
        <p:sp>
          <p:nvSpPr>
            <p:cNvPr id="15" name="TitleBackground"/>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6" name="ColorBlock"/>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84338" name="TypeText"/>
            <p:cNvSpPr txBox="1">
              <a:spLocks noChangeArrowheads="1"/>
            </p:cNvSpPr>
            <p:nvPr>
              <p:custDataLst>
                <p:tags r:id="rId16"/>
              </p:custDataLst>
            </p:nvPr>
          </p:nvSpPr>
          <p:spPr bwMode="auto">
            <a:xfrm>
              <a:off x="-1185333"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84339" name="TipText"/>
            <p:cNvSpPr txBox="1">
              <a:spLocks noChangeArrowheads="1"/>
            </p:cNvSpPr>
            <p:nvPr>
              <p:custDataLst>
                <p:tags r:id="rId17"/>
              </p:custDataLst>
            </p:nvPr>
          </p:nvSpPr>
          <p:spPr bwMode="auto">
            <a:xfrm>
              <a:off x="146473" y="145627"/>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831649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 xmlns:a16="http://schemas.microsoft.com/office/drawing/2014/main" id="{46630FE3-6CA9-4CDA-AC30-272A55A4B172}"/>
              </a:ext>
            </a:extLst>
          </p:cNvPr>
          <p:cNvPicPr>
            <a:picLocks noChangeAspect="1"/>
          </p:cNvPicPr>
          <p:nvPr/>
        </p:nvPicPr>
        <p:blipFill rotWithShape="1">
          <a:blip r:embed="rId5">
            <a:extLst>
              <a:ext uri="{28A0092B-C50C-407E-A947-70E740481C1C}">
                <a14:useLocalDpi xmlns:a14="http://schemas.microsoft.com/office/drawing/2010/main" val="0"/>
              </a:ext>
            </a:extLst>
          </a:blip>
          <a:srcRect l="17592" r="17592"/>
          <a:stretch/>
        </p:blipFill>
        <p:spPr>
          <a:xfrm>
            <a:off x="295945" y="510993"/>
            <a:ext cx="8554995" cy="4336678"/>
          </a:xfrm>
          <a:prstGeom prst="rect">
            <a:avLst/>
          </a:prstGeom>
        </p:spPr>
      </p:pic>
      <p:sp>
        <p:nvSpPr>
          <p:cNvPr id="5" name="矩形 4"/>
          <p:cNvSpPr/>
          <p:nvPr/>
        </p:nvSpPr>
        <p:spPr>
          <a:xfrm>
            <a:off x="308113" y="1071461"/>
            <a:ext cx="8458199" cy="836319"/>
          </a:xfrm>
          <a:prstGeom prst="rect">
            <a:avLst/>
          </a:prstGeom>
        </p:spPr>
        <p:txBody>
          <a:bodyPr wrap="square">
            <a:spAutoFit/>
          </a:bodyPr>
          <a:lstStyle/>
          <a:p>
            <a:pPr marL="0" lvl="1" algn="ctr" eaLnBrk="0" hangingPunct="0">
              <a:lnSpc>
                <a:spcPct val="175000"/>
              </a:lnSpc>
              <a:spcBef>
                <a:spcPct val="0"/>
              </a:spcBef>
              <a:buClr>
                <a:srgbClr val="F26200"/>
              </a:buClr>
              <a:defRPr/>
            </a:pPr>
            <a:r>
              <a:rPr lang="zh-CN" altLang="en-US" sz="3200" b="1" dirty="0" smtClean="0">
                <a:solidFill>
                  <a:schemeClr val="bg1"/>
                </a:solidFill>
                <a:latin typeface="微软雅黑" panose="020B0503020204020204" pitchFamily="34" charset="-122"/>
                <a:ea typeface="微软雅黑" panose="020B0503020204020204" pitchFamily="34" charset="-122"/>
              </a:rPr>
              <a:t>感谢聆听！</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7295" y="2319905"/>
            <a:ext cx="2454088" cy="751252"/>
          </a:xfrm>
          <a:prstGeom prst="rect">
            <a:avLst/>
          </a:prstGeom>
        </p:spPr>
      </p:pic>
    </p:spTree>
    <p:custDataLst>
      <p:tags r:id="rId1"/>
    </p:custDataLst>
    <p:extLst>
      <p:ext uri="{BB962C8B-B14F-4D97-AF65-F5344CB8AC3E}">
        <p14:creationId xmlns:p14="http://schemas.microsoft.com/office/powerpoint/2010/main" val="1992596936"/>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371906" y="930906"/>
            <a:ext cx="5524938" cy="584775"/>
          </a:xfrm>
          <a:prstGeom prst="rect">
            <a:avLst/>
          </a:prstGeom>
        </p:spPr>
        <p:txBody>
          <a:bodyPr wrap="square">
            <a:spAutoFit/>
          </a:bodyPr>
          <a:lstStyle/>
          <a:p>
            <a:pPr algn="ctr"/>
            <a:r>
              <a:rPr lang="zh-CN" altLang="en-US" sz="3200" b="1" dirty="0" smtClean="0">
                <a:solidFill>
                  <a:srgbClr val="FFFF00"/>
                </a:solidFill>
              </a:rPr>
              <a:t>不确定性产生的原因？</a:t>
            </a:r>
            <a:endParaRPr lang="en-US" altLang="zh-CN" sz="3200" b="1" dirty="0" smtClean="0">
              <a:solidFill>
                <a:srgbClr val="FFFF00"/>
              </a:solidFill>
            </a:endParaRPr>
          </a:p>
        </p:txBody>
      </p:sp>
      <p:sp>
        <p:nvSpPr>
          <p:cNvPr id="9" name="矩形 8"/>
          <p:cNvSpPr/>
          <p:nvPr/>
        </p:nvSpPr>
        <p:spPr>
          <a:xfrm>
            <a:off x="484742" y="1509502"/>
            <a:ext cx="7387865"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smtClean="0">
                <a:solidFill>
                  <a:schemeClr val="bg1"/>
                </a:solidFill>
                <a:latin typeface="微软雅黑" panose="020B0503020204020204" pitchFamily="34" charset="-122"/>
                <a:ea typeface="微软雅黑" panose="020B0503020204020204" pitchFamily="34" charset="-122"/>
              </a:rPr>
              <a:t>1</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所</a:t>
            </a:r>
            <a:r>
              <a:rPr lang="zh-CN" altLang="en-US" dirty="0">
                <a:solidFill>
                  <a:schemeClr val="bg1"/>
                </a:solidFill>
                <a:latin typeface="微软雅黑" panose="020B0503020204020204" pitchFamily="34" charset="-122"/>
                <a:ea typeface="微软雅黑" panose="020B0503020204020204" pitchFamily="34" charset="-122"/>
              </a:rPr>
              <a:t>依据的基本数据的不足或者统计偏差；</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预测方法的局限，预测的假设不准确；</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未来经济形势的变化；</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技术进步；</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5.</a:t>
            </a:r>
            <a:r>
              <a:rPr lang="zh-CN" altLang="en-US" dirty="0">
                <a:solidFill>
                  <a:schemeClr val="bg1"/>
                </a:solidFill>
                <a:latin typeface="微软雅黑" panose="020B0503020204020204" pitchFamily="34" charset="-122"/>
                <a:ea typeface="微软雅黑" panose="020B0503020204020204" pitchFamily="34" charset="-122"/>
              </a:rPr>
              <a:t>无法以定量来表示的定性因素的影响；</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6.</a:t>
            </a:r>
            <a:r>
              <a:rPr lang="zh-CN" altLang="en-US" dirty="0">
                <a:solidFill>
                  <a:schemeClr val="bg1"/>
                </a:solidFill>
                <a:latin typeface="微软雅黑" panose="020B0503020204020204" pitchFamily="34" charset="-122"/>
                <a:ea typeface="微软雅黑" panose="020B0503020204020204" pitchFamily="34" charset="-122"/>
              </a:rPr>
              <a:t>其他外部影响因素。</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303826176"/>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4428910" cy="584775"/>
          </a:xfrm>
          <a:prstGeom prst="rect">
            <a:avLst/>
          </a:prstGeom>
        </p:spPr>
        <p:txBody>
          <a:bodyPr wrap="square">
            <a:spAutoFit/>
          </a:bodyPr>
          <a:lstStyle/>
          <a:p>
            <a:pPr algn="dist"/>
            <a:r>
              <a:rPr lang="zh-CN" altLang="en-US" sz="3200" b="1" dirty="0">
                <a:solidFill>
                  <a:srgbClr val="FFFF00"/>
                </a:solidFill>
              </a:rPr>
              <a:t>不确定分析的内容</a:t>
            </a:r>
            <a:endParaRPr lang="zh-CN" altLang="en-US" sz="3200" b="1" dirty="0">
              <a:solidFill>
                <a:srgbClr val="FFFF00"/>
              </a:solidFill>
            </a:endParaRPr>
          </a:p>
        </p:txBody>
      </p:sp>
      <p:sp>
        <p:nvSpPr>
          <p:cNvPr id="3" name="矩形 2"/>
          <p:cNvSpPr/>
          <p:nvPr/>
        </p:nvSpPr>
        <p:spPr>
          <a:xfrm>
            <a:off x="484742" y="1509502"/>
            <a:ext cx="7387865" cy="1289905"/>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计算参数：投资、产量、价格、成本、利率</a:t>
            </a:r>
            <a:r>
              <a:rPr lang="zh-CN" altLang="en-US" dirty="0" smtClean="0">
                <a:solidFill>
                  <a:schemeClr val="bg1"/>
                </a:solidFill>
                <a:latin typeface="微软雅黑" panose="020B0503020204020204" pitchFamily="34" charset="-122"/>
                <a:ea typeface="微软雅黑" panose="020B0503020204020204" pitchFamily="34" charset="-122"/>
              </a:rPr>
              <a:t>、汇率</a:t>
            </a:r>
            <a:r>
              <a:rPr lang="zh-CN" altLang="en-US" dirty="0">
                <a:solidFill>
                  <a:schemeClr val="bg1"/>
                </a:solidFill>
                <a:latin typeface="微软雅黑" panose="020B0503020204020204" pitchFamily="34" charset="-122"/>
                <a:ea typeface="微软雅黑" panose="020B0503020204020204" pitchFamily="34" charset="-122"/>
              </a:rPr>
              <a:t>、收益、建设期限、经济寿命</a:t>
            </a: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下箭头 748548"/>
          <p:cNvSpPr>
            <a:spLocks noChangeArrowheads="1"/>
          </p:cNvSpPr>
          <p:nvPr/>
        </p:nvSpPr>
        <p:spPr bwMode="auto">
          <a:xfrm>
            <a:off x="3748377" y="2469663"/>
            <a:ext cx="522288" cy="468313"/>
          </a:xfrm>
          <a:prstGeom prst="downArrow">
            <a:avLst>
              <a:gd name="adj1" fmla="val 50000"/>
              <a:gd name="adj2" fmla="val 25000"/>
            </a:avLst>
          </a:prstGeom>
          <a:solidFill>
            <a:schemeClr val="accent1"/>
          </a:solidFill>
          <a:ln w="9525">
            <a:solidFill>
              <a:schemeClr val="tx1"/>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2800">
              <a:latin typeface="微软雅黑" panose="020B0503020204020204" pitchFamily="34" charset="-122"/>
              <a:ea typeface="微软雅黑" panose="020B0503020204020204" pitchFamily="34" charset="-122"/>
            </a:endParaRPr>
          </a:p>
        </p:txBody>
      </p:sp>
      <p:sp>
        <p:nvSpPr>
          <p:cNvPr id="15" name="文本框 748549"/>
          <p:cNvSpPr txBox="1">
            <a:spLocks noChangeArrowheads="1"/>
          </p:cNvSpPr>
          <p:nvPr/>
        </p:nvSpPr>
        <p:spPr bwMode="auto">
          <a:xfrm>
            <a:off x="3008243" y="3113118"/>
            <a:ext cx="223651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dirty="0" smtClean="0">
                <a:solidFill>
                  <a:srgbClr val="92D050"/>
                </a:solidFill>
                <a:latin typeface="微软雅黑" panose="020B0503020204020204" pitchFamily="34" charset="-122"/>
                <a:ea typeface="微软雅黑" panose="020B0503020204020204" pitchFamily="34" charset="-122"/>
              </a:rPr>
              <a:t>经济效果</a:t>
            </a:r>
            <a:endParaRPr lang="zh-CN" altLang="en-US" dirty="0">
              <a:solidFill>
                <a:srgbClr val="92D050"/>
              </a:solidFill>
              <a:latin typeface="微软雅黑" panose="020B0503020204020204" pitchFamily="34" charset="-122"/>
              <a:ea typeface="微软雅黑" panose="020B0503020204020204" pitchFamily="34" charset="-122"/>
            </a:endParaRPr>
          </a:p>
          <a:p>
            <a:pPr algn="ctr" eaLnBrk="1" hangingPunct="1">
              <a:spcBef>
                <a:spcPct val="0"/>
              </a:spcBef>
              <a:buFont typeface="Arial" panose="020B0604020202020204" pitchFamily="34" charset="0"/>
              <a:buNone/>
            </a:pPr>
            <a:r>
              <a:rPr lang="zh-CN" altLang="en-US" dirty="0">
                <a:solidFill>
                  <a:srgbClr val="92D050"/>
                </a:solidFill>
                <a:latin typeface="微软雅黑" panose="020B0503020204020204" pitchFamily="34" charset="-122"/>
                <a:ea typeface="微软雅黑" panose="020B0503020204020204" pitchFamily="34" charset="-122"/>
              </a:rPr>
              <a:t>内部收益率</a:t>
            </a:r>
          </a:p>
        </p:txBody>
      </p:sp>
    </p:spTree>
    <p:custDataLst>
      <p:tags r:id="rId1"/>
    </p:custDataLst>
    <p:extLst>
      <p:ext uri="{BB962C8B-B14F-4D97-AF65-F5344CB8AC3E}">
        <p14:creationId xmlns:p14="http://schemas.microsoft.com/office/powerpoint/2010/main" val="1422215562"/>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6971694" cy="584775"/>
          </a:xfrm>
          <a:prstGeom prst="rect">
            <a:avLst/>
          </a:prstGeom>
        </p:spPr>
        <p:txBody>
          <a:bodyPr wrap="square">
            <a:spAutoFit/>
          </a:bodyPr>
          <a:lstStyle/>
          <a:p>
            <a:pPr algn="dist"/>
            <a:r>
              <a:rPr lang="zh-CN" altLang="en-US" sz="3200" b="1" dirty="0">
                <a:solidFill>
                  <a:srgbClr val="FFFF00"/>
                </a:solidFill>
              </a:rPr>
              <a:t>不确定分析的方法</a:t>
            </a:r>
          </a:p>
        </p:txBody>
      </p:sp>
      <p:sp>
        <p:nvSpPr>
          <p:cNvPr id="3" name="矩形 2"/>
          <p:cNvSpPr/>
          <p:nvPr/>
        </p:nvSpPr>
        <p:spPr>
          <a:xfrm>
            <a:off x="484742" y="1509502"/>
            <a:ext cx="7387865" cy="258532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b="1" dirty="0" smtClean="0">
                <a:solidFill>
                  <a:srgbClr val="92D050"/>
                </a:solidFill>
                <a:latin typeface="微软雅黑" panose="020B0503020204020204" pitchFamily="34" charset="-122"/>
                <a:ea typeface="微软雅黑" panose="020B0503020204020204" pitchFamily="34" charset="-122"/>
              </a:rPr>
              <a:t>1</a:t>
            </a:r>
            <a:r>
              <a:rPr lang="en-US" altLang="zh-CN" b="1" dirty="0" smtClean="0">
                <a:solidFill>
                  <a:srgbClr val="92D050"/>
                </a:solidFill>
                <a:latin typeface="微软雅黑" panose="020B0503020204020204" pitchFamily="34" charset="-122"/>
                <a:ea typeface="微软雅黑" panose="020B0503020204020204" pitchFamily="34" charset="-122"/>
              </a:rPr>
              <a:t>.</a:t>
            </a:r>
            <a:r>
              <a:rPr lang="zh-CN" altLang="en-US" b="1" dirty="0">
                <a:solidFill>
                  <a:srgbClr val="92D050"/>
                </a:solidFill>
                <a:latin typeface="微软雅黑" panose="020B0503020204020204" pitchFamily="34" charset="-122"/>
                <a:ea typeface="微软雅黑" panose="020B0503020204020204" pitchFamily="34" charset="-122"/>
              </a:rPr>
              <a:t>盈亏平衡分析</a:t>
            </a: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就是将</a:t>
            </a:r>
            <a:r>
              <a:rPr lang="zh-CN" altLang="en-US" dirty="0">
                <a:solidFill>
                  <a:schemeClr val="bg1"/>
                </a:solidFill>
                <a:latin typeface="微软雅黑" panose="020B0503020204020204" pitchFamily="34" charset="-122"/>
                <a:ea typeface="微软雅黑" panose="020B0503020204020204" pitchFamily="34" charset="-122"/>
              </a:rPr>
              <a:t>技术方案投产后的产销量作为不确定因素</a:t>
            </a:r>
            <a:r>
              <a:rPr lang="zh-CN" altLang="en-US" dirty="0" smtClean="0">
                <a:solidFill>
                  <a:schemeClr val="bg1"/>
                </a:solidFill>
                <a:latin typeface="微软雅黑" panose="020B0503020204020204" pitchFamily="34" charset="-122"/>
                <a:ea typeface="微软雅黑" panose="020B0503020204020204" pitchFamily="34" charset="-122"/>
              </a:rPr>
              <a:t>，通过</a:t>
            </a:r>
            <a:r>
              <a:rPr lang="zh-CN" altLang="en-US" dirty="0">
                <a:solidFill>
                  <a:schemeClr val="bg1"/>
                </a:solidFill>
                <a:latin typeface="微软雅黑" panose="020B0503020204020204" pitchFamily="34" charset="-122"/>
                <a:ea typeface="微软雅黑" panose="020B0503020204020204" pitchFamily="34" charset="-122"/>
              </a:rPr>
              <a:t>计算企业或项目的盈亏平衡点的产销量，</a:t>
            </a:r>
            <a:r>
              <a:rPr lang="zh-CN" altLang="en-US" dirty="0" smtClean="0">
                <a:solidFill>
                  <a:schemeClr val="bg1"/>
                </a:solidFill>
                <a:latin typeface="微软雅黑" panose="020B0503020204020204" pitchFamily="34" charset="-122"/>
                <a:ea typeface="微软雅黑" panose="020B0503020204020204" pitchFamily="34" charset="-122"/>
              </a:rPr>
              <a:t>据此分析</a:t>
            </a:r>
            <a:r>
              <a:rPr lang="zh-CN" altLang="en-US" dirty="0">
                <a:solidFill>
                  <a:schemeClr val="bg1"/>
                </a:solidFill>
                <a:latin typeface="微软雅黑" panose="020B0503020204020204" pitchFamily="34" charset="-122"/>
                <a:ea typeface="微软雅黑" panose="020B0503020204020204" pitchFamily="34" charset="-122"/>
              </a:rPr>
              <a:t>判断不确定因素对方案经济效果的影响程度</a:t>
            </a:r>
            <a:r>
              <a:rPr lang="zh-CN" altLang="en-US" dirty="0" smtClean="0">
                <a:solidFill>
                  <a:schemeClr val="bg1"/>
                </a:solidFill>
                <a:latin typeface="微软雅黑" panose="020B0503020204020204" pitchFamily="34" charset="-122"/>
                <a:ea typeface="微软雅黑" panose="020B0503020204020204" pitchFamily="34" charset="-122"/>
              </a:rPr>
              <a:t>，说明</a:t>
            </a:r>
            <a:r>
              <a:rPr lang="zh-CN" altLang="en-US" dirty="0">
                <a:solidFill>
                  <a:schemeClr val="bg1"/>
                </a:solidFill>
                <a:latin typeface="微软雅黑" panose="020B0503020204020204" pitchFamily="34" charset="-122"/>
                <a:ea typeface="微软雅黑" panose="020B0503020204020204" pitchFamily="34" charset="-122"/>
              </a:rPr>
              <a:t>方案实施的风险大小及项目承担风险的能力。</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496295400"/>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6971694" cy="584775"/>
          </a:xfrm>
          <a:prstGeom prst="rect">
            <a:avLst/>
          </a:prstGeom>
        </p:spPr>
        <p:txBody>
          <a:bodyPr wrap="square">
            <a:spAutoFit/>
          </a:bodyPr>
          <a:lstStyle/>
          <a:p>
            <a:pPr algn="dist"/>
            <a:r>
              <a:rPr lang="zh-CN" altLang="en-US" sz="3200" b="1" dirty="0">
                <a:solidFill>
                  <a:srgbClr val="FFFF00"/>
                </a:solidFill>
              </a:rPr>
              <a:t>不确定分析的方法</a:t>
            </a:r>
          </a:p>
        </p:txBody>
      </p:sp>
      <p:sp>
        <p:nvSpPr>
          <p:cNvPr id="3" name="矩形 2"/>
          <p:cNvSpPr/>
          <p:nvPr/>
        </p:nvSpPr>
        <p:spPr>
          <a:xfrm>
            <a:off x="484742" y="1509502"/>
            <a:ext cx="7387865" cy="1754326"/>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b="1" dirty="0">
                <a:solidFill>
                  <a:srgbClr val="92D050"/>
                </a:solidFill>
                <a:latin typeface="微软雅黑" panose="020B0503020204020204" pitchFamily="34" charset="-122"/>
                <a:ea typeface="微软雅黑" panose="020B0503020204020204" pitchFamily="34" charset="-122"/>
              </a:rPr>
              <a:t>2</a:t>
            </a:r>
            <a:r>
              <a:rPr lang="en-US" altLang="zh-CN" b="1" dirty="0" smtClean="0">
                <a:solidFill>
                  <a:srgbClr val="92D050"/>
                </a:solidFill>
                <a:latin typeface="微软雅黑" panose="020B0503020204020204" pitchFamily="34" charset="-122"/>
                <a:ea typeface="微软雅黑" panose="020B0503020204020204" pitchFamily="34" charset="-122"/>
              </a:rPr>
              <a:t>.</a:t>
            </a:r>
            <a:r>
              <a:rPr lang="zh-CN" altLang="en-US" b="1" dirty="0">
                <a:solidFill>
                  <a:srgbClr val="92D050"/>
                </a:solidFill>
                <a:latin typeface="微软雅黑" panose="020B0503020204020204" pitchFamily="34" charset="-122"/>
                <a:ea typeface="微软雅黑" panose="020B0503020204020204" pitchFamily="34" charset="-122"/>
              </a:rPr>
              <a:t>敏感性分析</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是分析各种不确定性因素发生增减变化时，对财务或经济评价指标的影响，并计算敏感度系数和临界点，找到敏感因素。</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298319515"/>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84818" y="532283"/>
            <a:ext cx="6971694" cy="584775"/>
          </a:xfrm>
          <a:prstGeom prst="rect">
            <a:avLst/>
          </a:prstGeom>
        </p:spPr>
        <p:txBody>
          <a:bodyPr wrap="square">
            <a:spAutoFit/>
          </a:bodyPr>
          <a:lstStyle/>
          <a:p>
            <a:r>
              <a:rPr lang="en-US" altLang="zh-CN" sz="3200" b="1" dirty="0">
                <a:solidFill>
                  <a:srgbClr val="FFFF00"/>
                </a:solidFill>
              </a:rPr>
              <a:t>1Z101032  </a:t>
            </a:r>
            <a:r>
              <a:rPr lang="zh-CN" altLang="en-US" sz="3200" b="1" dirty="0">
                <a:solidFill>
                  <a:srgbClr val="FFFF00"/>
                </a:solidFill>
              </a:rPr>
              <a:t>盈亏平衡分析</a:t>
            </a:r>
          </a:p>
        </p:txBody>
      </p:sp>
      <p:sp>
        <p:nvSpPr>
          <p:cNvPr id="3" name="矩形 2"/>
          <p:cNvSpPr/>
          <p:nvPr/>
        </p:nvSpPr>
        <p:spPr>
          <a:xfrm>
            <a:off x="484743" y="1130713"/>
            <a:ext cx="7387865" cy="4247317"/>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一、总成本、固定成本与可变成本</a:t>
            </a:r>
          </a:p>
          <a:p>
            <a:pPr marL="742950" lvl="1" indent="-285750">
              <a:lnSpc>
                <a:spcPct val="150000"/>
              </a:lnSpc>
              <a:buClr>
                <a:srgbClr val="FFFF00"/>
              </a:buClr>
              <a:buFont typeface="Wingdings" panose="05000000000000000000" pitchFamily="2" charset="2"/>
              <a:buChar char="l"/>
            </a:pPr>
            <a:r>
              <a:rPr lang="en-US" altLang="zh-CN" b="1" dirty="0">
                <a:solidFill>
                  <a:srgbClr val="92D050"/>
                </a:solidFill>
                <a:latin typeface="微软雅黑" panose="020B0503020204020204" pitchFamily="34" charset="-122"/>
                <a:ea typeface="微软雅黑" panose="020B0503020204020204" pitchFamily="34" charset="-122"/>
              </a:rPr>
              <a:t>1</a:t>
            </a:r>
            <a:r>
              <a:rPr lang="zh-CN" altLang="en-US" b="1" dirty="0">
                <a:solidFill>
                  <a:srgbClr val="92D050"/>
                </a:solidFill>
                <a:latin typeface="微软雅黑" panose="020B0503020204020204" pitchFamily="34" charset="-122"/>
                <a:ea typeface="微软雅黑" panose="020B0503020204020204" pitchFamily="34" charset="-122"/>
              </a:rPr>
              <a:t>、固定成本</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指技术方案在一定产量范围内不受产量影响的成本、即不随产品的增减发生变化的各项成本费用，如：</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工资福利费（计件工资除外）；</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折旧费；</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修理费；</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无形资产及其他资产摊销费；</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其他费用。</a:t>
            </a:r>
          </a:p>
          <a:p>
            <a:pPr marL="742950" lvl="1" indent="-285750">
              <a:lnSpc>
                <a:spcPct val="150000"/>
              </a:lnSpc>
              <a:buClr>
                <a:srgbClr val="FFFF00"/>
              </a:buClr>
              <a:buFont typeface="Wingdings" panose="05000000000000000000" pitchFamily="2" charset="2"/>
              <a:buChar char="l"/>
            </a:pPr>
            <a:endParaRPr lang="zh-CN" altLang="zh-CN"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176986618"/>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84818" y="532283"/>
            <a:ext cx="6971694" cy="584775"/>
          </a:xfrm>
          <a:prstGeom prst="rect">
            <a:avLst/>
          </a:prstGeom>
        </p:spPr>
        <p:txBody>
          <a:bodyPr wrap="square">
            <a:spAutoFit/>
          </a:bodyPr>
          <a:lstStyle/>
          <a:p>
            <a:r>
              <a:rPr lang="en-US" altLang="zh-CN" sz="3200" b="1" dirty="0">
                <a:solidFill>
                  <a:srgbClr val="FFFF00"/>
                </a:solidFill>
              </a:rPr>
              <a:t>1Z101032  </a:t>
            </a:r>
            <a:r>
              <a:rPr lang="zh-CN" altLang="en-US" sz="3200" b="1" dirty="0">
                <a:solidFill>
                  <a:srgbClr val="FFFF00"/>
                </a:solidFill>
              </a:rPr>
              <a:t>盈亏平衡分析</a:t>
            </a:r>
          </a:p>
        </p:txBody>
      </p:sp>
      <p:sp>
        <p:nvSpPr>
          <p:cNvPr id="3" name="矩形 2"/>
          <p:cNvSpPr/>
          <p:nvPr/>
        </p:nvSpPr>
        <p:spPr>
          <a:xfrm>
            <a:off x="484743" y="1130713"/>
            <a:ext cx="7387865" cy="383181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一、总成本、固定成本与可变成本</a:t>
            </a:r>
          </a:p>
          <a:p>
            <a:pPr marL="742950" lvl="1" indent="-285750">
              <a:lnSpc>
                <a:spcPct val="150000"/>
              </a:lnSpc>
              <a:buClr>
                <a:srgbClr val="FFFF00"/>
              </a:buClr>
              <a:buFont typeface="Wingdings" panose="05000000000000000000" pitchFamily="2" charset="2"/>
              <a:buChar char="l"/>
            </a:pPr>
            <a:r>
              <a:rPr lang="en-US" altLang="zh-CN" b="1" dirty="0" smtClean="0">
                <a:solidFill>
                  <a:srgbClr val="92D050"/>
                </a:solidFill>
                <a:latin typeface="微软雅黑" panose="020B0503020204020204" pitchFamily="34" charset="-122"/>
                <a:ea typeface="微软雅黑" panose="020B0503020204020204" pitchFamily="34" charset="-122"/>
              </a:rPr>
              <a:t>2</a:t>
            </a:r>
            <a:r>
              <a:rPr lang="zh-CN" altLang="en-US" b="1" dirty="0" smtClean="0">
                <a:solidFill>
                  <a:srgbClr val="92D050"/>
                </a:solidFill>
                <a:latin typeface="微软雅黑" panose="020B0503020204020204" pitchFamily="34" charset="-122"/>
                <a:ea typeface="微软雅黑" panose="020B0503020204020204" pitchFamily="34" charset="-122"/>
              </a:rPr>
              <a:t>、可变成本</a:t>
            </a:r>
            <a:endParaRPr lang="zh-CN" altLang="en-US" b="1" dirty="0">
              <a:solidFill>
                <a:srgbClr val="92D050"/>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是随技术方案产品产量的增减而成正比例变化的各项成本，如：</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原材料；</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燃料；</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动力费；</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包装费；</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计件工资等。</a:t>
            </a:r>
          </a:p>
          <a:p>
            <a:pPr marL="742950" lvl="1" indent="-285750">
              <a:lnSpc>
                <a:spcPct val="150000"/>
              </a:lnSpc>
              <a:buClr>
                <a:srgbClr val="FFFF00"/>
              </a:buClr>
              <a:buFont typeface="Wingdings" panose="05000000000000000000" pitchFamily="2" charset="2"/>
              <a:buChar char="l"/>
            </a:pPr>
            <a:endParaRPr lang="zh-CN" altLang="zh-CN"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714614301"/>
      </p:ext>
    </p:extLst>
  </p:cSld>
  <p:clrMapOvr>
    <a:masterClrMapping/>
  </p:clrMapOvr>
  <p:transition spd="slow">
    <p:wip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3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7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9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TotalTime>
  <Words>1925</Words>
  <Application>Microsoft Office PowerPoint</Application>
  <PresentationFormat>全屏显示(16:9)</PresentationFormat>
  <Paragraphs>237</Paragraphs>
  <Slides>39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Microsoft Yahei</vt:lpstr>
      <vt:lpstr>楷体_GB2312</vt:lpstr>
      <vt:lpstr>宋体</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339</cp:revision>
  <dcterms:created xsi:type="dcterms:W3CDTF">2019-06-19T02:08:00Z</dcterms:created>
  <dcterms:modified xsi:type="dcterms:W3CDTF">2021-10-13T04:00:32Z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